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 Data Centres</c:v>
                </c:pt>
              </c:strCache>
            </c:strRef>
          </c:tx>
          <c:spPr>
            <a:solidFill>
              <a:srgbClr val="0C7A7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622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</c:v>
                </c:pt>
                <c:pt idx="1">
                  <c:v>2030 (proj.)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100</c:v>
                </c:pt>
                <c:pt idx="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01-49F9-8440-B7FCA35635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AI-Focused Data Centres</c:v>
                </c:pt>
              </c:strCache>
            </c:strRef>
          </c:tx>
          <c:spPr>
            <a:solidFill>
              <a:srgbClr val="A8641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622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</c:v>
                </c:pt>
                <c:pt idx="1">
                  <c:v>2030 (proj.)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100</c:v>
                </c:pt>
                <c:pt idx="1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01-49F9-8440-B7FCA35635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7E1EE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en-IN" sz="1000" b="0" i="0" u="none" strike="noStrike">
                    <a:solidFill>
                      <a:srgbClr val="000000"/>
                    </a:solidFill>
                    <a:latin typeface="Arial"/>
                  </a:rPr>
                  <a:t>Index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B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₹ Crore</c:v>
                </c:pt>
              </c:strCache>
            </c:strRef>
          </c:tx>
          <c:spPr>
            <a:solidFill>
              <a:srgbClr val="0C7A7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622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Compute
Capacity</c:v>
                </c:pt>
                <c:pt idx="1">
                  <c:v>Foundation
Models</c:v>
                </c:pt>
                <c:pt idx="2">
                  <c:v>Startup
Financing</c:v>
                </c:pt>
                <c:pt idx="3">
                  <c:v>Other
Pillars*</c:v>
                </c:pt>
                <c:pt idx="4">
                  <c:v>Safe &amp;
Trusted AI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4563.3599999999997</c:v>
                </c:pt>
                <c:pt idx="1">
                  <c:v>1971.37</c:v>
                </c:pt>
                <c:pt idx="2">
                  <c:v>1942.5</c:v>
                </c:pt>
                <c:pt idx="3">
                  <c:v>1771.5</c:v>
                </c:pt>
                <c:pt idx="4">
                  <c:v>20.46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27-49DA-B100-AB0758537D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B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D7E1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B6B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02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95360" y="-2103120"/>
            <a:ext cx="6035040" cy="60350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-822960"/>
            <a:ext cx="3291840" cy="3291840"/>
          </a:xfrm>
          <a:prstGeom prst="ellipse">
            <a:avLst/>
          </a:prstGeom>
          <a:solidFill>
            <a:srgbClr val="1B3A66"/>
          </a:solidFill>
          <a:ln/>
        </p:spPr>
      </p:sp>
      <p:sp>
        <p:nvSpPr>
          <p:cNvPr id="4" name="Shape 2"/>
          <p:cNvSpPr/>
          <p:nvPr/>
        </p:nvSpPr>
        <p:spPr>
          <a:xfrm>
            <a:off x="10378440" y="45720"/>
            <a:ext cx="1371600" cy="137160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5" name="Image 0" descr="/home/claude/ai_ethics_deck/assets/bra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336" y="356616"/>
            <a:ext cx="749808" cy="7498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1554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OFFICER TRAINING PROGRAMME  ·  GROUP A OFFICERS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77240" y="1965960"/>
            <a:ext cx="100584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Fundamentals of Artificial</a:t>
            </a:r>
            <a:endParaRPr lang="en-US" sz="46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Intelligence &amp; Ethics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822960" y="4069080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AI · Its Evolution · Data Centres &amp; LLMs · Ethical Concerns ·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Landmark Global Judgments · India's DPDP Act &amp; MeitY Framework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5989320"/>
            <a:ext cx="18288" cy="457200"/>
          </a:xfrm>
          <a:prstGeom prst="rect">
            <a:avLst/>
          </a:prstGeom>
          <a:solidFill>
            <a:srgbClr val="0C1F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60807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Officer Capacity-Building  ·  August 2026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2012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Deep-Learning Breakthrough: AlexNet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64922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8000"/>
              </a:lnSpc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2012, Alex Krizhevsky, Ilya Sutskever and Geoffrey Hinton (University of Toronto) entered the ImageNet Large Scale Visual Recognition Challenge with a deep convolutional neural network — “AlexNet.”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AlexNet won with a top-5 error rate of 15.3%, more than 10 percentage points ahead of the runner-up — a decisive, field-changing margin.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combined three ingredients that define AI progress ever since: large labelled datasets (ImageNet), GPU-accelerated computing, and deep (many-layered) neural networks.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scientist Yann LeCun called it “an unequivocal turning point” — the spark that ignited the modern deep-learning era and the path toward today's large language models.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60920" y="1737360"/>
            <a:ext cx="4251960" cy="1024128"/>
          </a:xfrm>
          <a:prstGeom prst="roundRect">
            <a:avLst>
              <a:gd name="adj" fmla="val 8036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498080" y="1901952"/>
            <a:ext cx="3977640" cy="56327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15.3%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7498080" y="2351837"/>
            <a:ext cx="3977640" cy="3891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AlexNet's top-5 error rate — 10.8 points ahead of the runner-up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7360920" y="2907792"/>
            <a:ext cx="4251960" cy="1024128"/>
          </a:xfrm>
          <a:prstGeom prst="roundRect">
            <a:avLst>
              <a:gd name="adj" fmla="val 8036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498080" y="3072384"/>
            <a:ext cx="3977640" cy="56327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60M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498080" y="3522269"/>
            <a:ext cx="3977640" cy="3891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Parameters in the AlexNet model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360920" y="4078224"/>
            <a:ext cx="4251960" cy="1024128"/>
          </a:xfrm>
          <a:prstGeom prst="roundRect">
            <a:avLst>
              <a:gd name="adj" fmla="val 8036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498080" y="4242816"/>
            <a:ext cx="3977640" cy="56327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7498080" y="4692701"/>
            <a:ext cx="3977640" cy="3891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GTX 580 GPUs used for training, over 5–6 days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360920" y="5248656"/>
            <a:ext cx="4251960" cy="1024128"/>
          </a:xfrm>
          <a:prstGeom prst="roundRect">
            <a:avLst>
              <a:gd name="adj" fmla="val 8036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7498080" y="5413248"/>
            <a:ext cx="3977640" cy="56327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184,000+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498080" y="5863133"/>
            <a:ext cx="3977640" cy="3891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Citations earned by the AlexNet paper by early 2025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Krizhevsky, Sutskever &amp; Hinton, “ImageNet Classification with Deep Convolutional Neural Networks,” NeurIPS 2012; Wikipedia, “AlexNet.”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The Evolution of AI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2017 ONWARD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Transformers and the Rise of Large Language Models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2606040" cy="4114800"/>
          </a:xfrm>
          <a:prstGeom prst="roundRect">
            <a:avLst>
              <a:gd name="adj" fmla="val 2807"/>
            </a:avLst>
          </a:prstGeom>
          <a:solidFill>
            <a:srgbClr val="0C1F3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96596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A7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2017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237744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“Attention Is All You Need”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85800" y="3200400"/>
            <a:ext cx="233172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researchers (Vaswani et al.) introduce the Transformer architecture, replacing recurrence with “self-attention” — letting models process language far more efficiently at scale. It underpins virtually every modern LLM.</a:t>
            </a:r>
            <a:endParaRPr lang="en-US" sz="1030" dirty="0"/>
          </a:p>
        </p:txBody>
      </p:sp>
      <p:sp>
        <p:nvSpPr>
          <p:cNvPr id="8" name="Shape 6"/>
          <p:cNvSpPr/>
          <p:nvPr/>
        </p:nvSpPr>
        <p:spPr>
          <a:xfrm>
            <a:off x="3337560" y="1783080"/>
            <a:ext cx="2606040" cy="4114800"/>
          </a:xfrm>
          <a:prstGeom prst="roundRect">
            <a:avLst>
              <a:gd name="adj" fmla="val 2807"/>
            </a:avLst>
          </a:prstGeom>
          <a:solidFill>
            <a:srgbClr val="EEF3FA"/>
          </a:solidFill>
          <a:ln/>
        </p:spPr>
      </p:sp>
      <p:sp>
        <p:nvSpPr>
          <p:cNvPr id="9" name="Text 7"/>
          <p:cNvSpPr/>
          <p:nvPr/>
        </p:nvSpPr>
        <p:spPr>
          <a:xfrm>
            <a:off x="3474720" y="196596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2018–20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474720" y="237744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GPT, GPT-2, GPT-3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474720" y="3200400"/>
            <a:ext cx="233172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OpenAI's Generative Pre-trained Transformer series demonstrates that scaling data, parameters and compute rapidly improves language capability.</a:t>
            </a:r>
            <a:endParaRPr lang="en-US" sz="1030" dirty="0"/>
          </a:p>
        </p:txBody>
      </p:sp>
      <p:sp>
        <p:nvSpPr>
          <p:cNvPr id="12" name="Shape 10"/>
          <p:cNvSpPr/>
          <p:nvPr/>
        </p:nvSpPr>
        <p:spPr>
          <a:xfrm>
            <a:off x="6126480" y="1783080"/>
            <a:ext cx="2606040" cy="4114800"/>
          </a:xfrm>
          <a:prstGeom prst="roundRect">
            <a:avLst>
              <a:gd name="adj" fmla="val 2807"/>
            </a:avLst>
          </a:prstGeom>
          <a:solidFill>
            <a:srgbClr val="0C1F3D"/>
          </a:solidFill>
          <a:ln/>
        </p:spPr>
      </p:sp>
      <p:sp>
        <p:nvSpPr>
          <p:cNvPr id="13" name="Text 11"/>
          <p:cNvSpPr/>
          <p:nvPr/>
        </p:nvSpPr>
        <p:spPr>
          <a:xfrm>
            <a:off x="6263640" y="196596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A7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 Nov 2022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63640" y="237744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Launches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263640" y="3200400"/>
            <a:ext cx="233172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conversational interface brings generative AI to hundreds of millions of users within months — the fastest consumer-technology adoption on record at the time.</a:t>
            </a:r>
            <a:endParaRPr lang="en-US" sz="1030" dirty="0"/>
          </a:p>
        </p:txBody>
      </p:sp>
      <p:sp>
        <p:nvSpPr>
          <p:cNvPr id="16" name="Shape 14"/>
          <p:cNvSpPr/>
          <p:nvPr/>
        </p:nvSpPr>
        <p:spPr>
          <a:xfrm>
            <a:off x="8915400" y="1783080"/>
            <a:ext cx="2606040" cy="4114800"/>
          </a:xfrm>
          <a:prstGeom prst="roundRect">
            <a:avLst>
              <a:gd name="adj" fmla="val 2807"/>
            </a:avLst>
          </a:prstGeom>
          <a:solidFill>
            <a:srgbClr val="EEF3FA"/>
          </a:solidFill>
          <a:ln/>
        </p:spPr>
      </p:sp>
      <p:sp>
        <p:nvSpPr>
          <p:cNvPr id="17" name="Text 15"/>
          <p:cNvSpPr/>
          <p:nvPr/>
        </p:nvSpPr>
        <p:spPr>
          <a:xfrm>
            <a:off x="9052560" y="196596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2023–2026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052560" y="237744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GPT-4 and Beyond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052560" y="3200400"/>
            <a:ext cx="233172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0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Multimodal, reasoning-capable LLMs emerge from labs worldwide, including in India — alongside the first serious wave of global AI regulation.</a:t>
            </a:r>
            <a:endParaRPr lang="en-US" sz="1030" dirty="0"/>
          </a:p>
        </p:txBody>
      </p:sp>
      <p:sp>
        <p:nvSpPr>
          <p:cNvPr id="20" name="Text 18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Vaswani et al., “Attention Is All You Need,” arXiv:1706.03762 (2017); OpenAI release history.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The Evolution of AI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RECAP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Seventy-Five Years, at a Glance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85800" y="3794760"/>
            <a:ext cx="10835640" cy="0"/>
          </a:xfrm>
          <a:prstGeom prst="line">
            <a:avLst/>
          </a:prstGeom>
          <a:noFill/>
          <a:ln w="31750">
            <a:solidFill>
              <a:srgbClr val="D7E1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85216" y="3694176"/>
            <a:ext cx="201168" cy="201168"/>
          </a:xfrm>
          <a:prstGeom prst="ellipse">
            <a:avLst/>
          </a:prstGeom>
          <a:solidFill>
            <a:srgbClr val="10A79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834640"/>
            <a:ext cx="0" cy="868680"/>
          </a:xfrm>
          <a:prstGeom prst="line">
            <a:avLst/>
          </a:prstGeom>
          <a:noFill/>
          <a:ln w="15875">
            <a:solidFill>
              <a:srgbClr val="D7E1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-91440" y="2103120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1950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-91440" y="242316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Turing Test</a:t>
            </a:r>
            <a:endParaRPr lang="en-US" sz="98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2391156" y="3694176"/>
            <a:ext cx="201168" cy="201168"/>
          </a:xfrm>
          <a:prstGeom prst="ellipse">
            <a:avLst/>
          </a:prstGeom>
          <a:solidFill>
            <a:srgbClr val="D98A2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91740" y="3895344"/>
            <a:ext cx="0" cy="868680"/>
          </a:xfrm>
          <a:prstGeom prst="line">
            <a:avLst/>
          </a:prstGeom>
          <a:noFill/>
          <a:ln w="15875">
            <a:solidFill>
              <a:srgbClr val="D7E1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14500" y="4754880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1956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714500" y="507492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“AI” coined at</a:t>
            </a:r>
            <a:endParaRPr lang="en-US" sz="98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Dartmouth</a:t>
            </a:r>
            <a:endParaRPr lang="en-US" sz="980" dirty="0"/>
          </a:p>
        </p:txBody>
      </p:sp>
      <p:sp>
        <p:nvSpPr>
          <p:cNvPr id="13" name="Shape 11"/>
          <p:cNvSpPr/>
          <p:nvPr/>
        </p:nvSpPr>
        <p:spPr>
          <a:xfrm>
            <a:off x="4197096" y="3694176"/>
            <a:ext cx="201168" cy="201168"/>
          </a:xfrm>
          <a:prstGeom prst="ellipse">
            <a:avLst/>
          </a:prstGeom>
          <a:solidFill>
            <a:srgbClr val="10A79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297680" y="2834640"/>
            <a:ext cx="0" cy="868680"/>
          </a:xfrm>
          <a:prstGeom prst="line">
            <a:avLst/>
          </a:prstGeom>
          <a:noFill/>
          <a:ln w="15875">
            <a:solidFill>
              <a:srgbClr val="D7E1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20440" y="2103120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1980s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520440" y="242316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 systems</a:t>
            </a:r>
            <a:endParaRPr lang="en-US" sz="98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6003036" y="3694176"/>
            <a:ext cx="201168" cy="201168"/>
          </a:xfrm>
          <a:prstGeom prst="ellipse">
            <a:avLst/>
          </a:prstGeom>
          <a:solidFill>
            <a:srgbClr val="D98A2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03620" y="3895344"/>
            <a:ext cx="0" cy="868680"/>
          </a:xfrm>
          <a:prstGeom prst="line">
            <a:avLst/>
          </a:prstGeom>
          <a:noFill/>
          <a:ln w="15875">
            <a:solidFill>
              <a:srgbClr val="D7E1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26380" y="4754880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2012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326380" y="507492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Deep-learning</a:t>
            </a:r>
            <a:endParaRPr lang="en-US" sz="98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breakthrough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7808976" y="3694176"/>
            <a:ext cx="201168" cy="201168"/>
          </a:xfrm>
          <a:prstGeom prst="ellipse">
            <a:avLst/>
          </a:prstGeom>
          <a:solidFill>
            <a:srgbClr val="10A79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909560" y="2834640"/>
            <a:ext cx="0" cy="868680"/>
          </a:xfrm>
          <a:prstGeom prst="line">
            <a:avLst/>
          </a:prstGeom>
          <a:noFill/>
          <a:ln w="15875">
            <a:solidFill>
              <a:srgbClr val="D7E1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32320" y="2103120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2017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132320" y="242316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Transformer</a:t>
            </a:r>
            <a:endParaRPr lang="en-US" sz="98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</a:t>
            </a:r>
            <a:endParaRPr lang="en-US" sz="980" dirty="0"/>
          </a:p>
        </p:txBody>
      </p:sp>
      <p:sp>
        <p:nvSpPr>
          <p:cNvPr id="25" name="Shape 23"/>
          <p:cNvSpPr/>
          <p:nvPr/>
        </p:nvSpPr>
        <p:spPr>
          <a:xfrm>
            <a:off x="9614916" y="3694176"/>
            <a:ext cx="201168" cy="201168"/>
          </a:xfrm>
          <a:prstGeom prst="ellipse">
            <a:avLst/>
          </a:prstGeom>
          <a:solidFill>
            <a:srgbClr val="D98A2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15500" y="3895344"/>
            <a:ext cx="0" cy="868680"/>
          </a:xfrm>
          <a:prstGeom prst="line">
            <a:avLst/>
          </a:prstGeom>
          <a:noFill/>
          <a:ln w="15875">
            <a:solidFill>
              <a:srgbClr val="D7E1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938260" y="4754880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2022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938260" y="507492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98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11420856" y="3694176"/>
            <a:ext cx="201168" cy="201168"/>
          </a:xfrm>
          <a:prstGeom prst="ellipse">
            <a:avLst/>
          </a:prstGeom>
          <a:solidFill>
            <a:srgbClr val="10A79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1521440" y="2834640"/>
            <a:ext cx="0" cy="868680"/>
          </a:xfrm>
          <a:prstGeom prst="line">
            <a:avLst/>
          </a:prstGeom>
          <a:noFill/>
          <a:ln w="15875">
            <a:solidFill>
              <a:srgbClr val="D7E1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744200" y="2103120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2024–26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0744200" y="242316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AI rules</a:t>
            </a:r>
            <a:endParaRPr lang="en-US" sz="98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shape</a:t>
            </a:r>
            <a:endParaRPr lang="en-US" sz="980" dirty="0"/>
          </a:p>
        </p:txBody>
      </p:sp>
      <p:sp>
        <p:nvSpPr>
          <p:cNvPr id="33" name="Text 31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The Evolution of AI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554480"/>
            <a:ext cx="4206240" cy="42062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692640" y="2331720"/>
            <a:ext cx="1554480" cy="1554480"/>
          </a:xfrm>
          <a:prstGeom prst="ellipse">
            <a:avLst/>
          </a:prstGeom>
          <a:solidFill>
            <a:srgbClr val="1B3A66"/>
          </a:solidFill>
          <a:ln/>
        </p:spPr>
      </p:sp>
      <p:pic>
        <p:nvPicPr>
          <p:cNvPr id="6" name="Image 0" descr="/home/claude/ai_ethics_deck/assets/ser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269748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6974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Centres &amp; the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LLM Engine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today's AI leap is as much a story of infrastructure, compute and electricity as it is of algorithms.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HOW IT'S BUILT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Anatomy of a Large Language Model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EF3FA"/>
          </a:solidFill>
          <a:ln/>
        </p:spPr>
      </p:sp>
      <p:sp>
        <p:nvSpPr>
          <p:cNvPr id="5" name="Shape 3"/>
          <p:cNvSpPr/>
          <p:nvPr/>
        </p:nvSpPr>
        <p:spPr>
          <a:xfrm>
            <a:off x="1531620" y="205740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6" name="Image 0" descr="/home/claude/ai_ethics_deck/assets/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068" y="221284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8368" y="2834640"/>
            <a:ext cx="23865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Data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6656" y="3291840"/>
            <a:ext cx="235000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on vast text, code and image corpora — drawn from the public web, books, and licensed sources.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163824" y="3017520"/>
            <a:ext cx="1645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337560" y="182880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EF3FA"/>
          </a:solidFill>
          <a:ln/>
        </p:spPr>
      </p:sp>
      <p:sp>
        <p:nvSpPr>
          <p:cNvPr id="11" name="Shape 8"/>
          <p:cNvSpPr/>
          <p:nvPr/>
        </p:nvSpPr>
        <p:spPr>
          <a:xfrm>
            <a:off x="4320540" y="205740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2" name="Image 1" descr="/home/claude/ai_ethics_deck/assets/netwo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988" y="2212848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47288" y="2834640"/>
            <a:ext cx="23865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Architecture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465576" y="3291840"/>
            <a:ext cx="235000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the Transformer's self-attention mechanism, with parameters ranging from billions to trillions.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5952744" y="3017520"/>
            <a:ext cx="1645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6126480" y="182880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EF3FA"/>
          </a:solidFill>
          <a:ln/>
        </p:spPr>
      </p:sp>
      <p:sp>
        <p:nvSpPr>
          <p:cNvPr id="17" name="Shape 13"/>
          <p:cNvSpPr/>
          <p:nvPr/>
        </p:nvSpPr>
        <p:spPr>
          <a:xfrm>
            <a:off x="7109460" y="205740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8" name="Image 2" descr="/home/claude/ai_ethics_deck/assets/serv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4908" y="2212848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236208" y="2834640"/>
            <a:ext cx="23865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Training (Compute)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254496" y="3291840"/>
            <a:ext cx="235000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Learns statistical patterns via massive parallel computation on GPU/TPU clusters in data centres — over weeks, consuming megawatt-hours of electricity.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8741664" y="3017520"/>
            <a:ext cx="1645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2" name="Shape 17"/>
          <p:cNvSpPr/>
          <p:nvPr/>
        </p:nvSpPr>
        <p:spPr>
          <a:xfrm>
            <a:off x="8915400" y="182880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EF3FA"/>
          </a:solidFill>
          <a:ln/>
        </p:spPr>
      </p:sp>
      <p:sp>
        <p:nvSpPr>
          <p:cNvPr id="23" name="Shape 18"/>
          <p:cNvSpPr/>
          <p:nvPr/>
        </p:nvSpPr>
        <p:spPr>
          <a:xfrm>
            <a:off x="9898380" y="205740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4" name="Image 3" descr="/home/claude/ai_ethics_deck/assets/chec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3828" y="2212848"/>
            <a:ext cx="329184" cy="32918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025128" y="2834640"/>
            <a:ext cx="23865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Fine-Tuning &amp; Alignment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9043416" y="3291840"/>
            <a:ext cx="235000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Refined using human feedback (RLHF) and safety techniques so outputs are more accurate, helpful and aligned with human values.</a:t>
            </a:r>
            <a:endParaRPr lang="en-US" sz="1050" dirty="0"/>
          </a:p>
        </p:txBody>
      </p:sp>
      <p:sp>
        <p:nvSpPr>
          <p:cNvPr id="27" name="Shape 21"/>
          <p:cNvSpPr/>
          <p:nvPr/>
        </p:nvSpPr>
        <p:spPr>
          <a:xfrm>
            <a:off x="548640" y="5074920"/>
            <a:ext cx="10881360" cy="868680"/>
          </a:xfrm>
          <a:prstGeom prst="roundRect">
            <a:avLst>
              <a:gd name="adj" fmla="val 8421"/>
            </a:avLst>
          </a:prstGeom>
          <a:solidFill>
            <a:srgbClr val="0C1F3D"/>
          </a:solidFill>
          <a:ln/>
        </p:spPr>
      </p:sp>
      <p:sp>
        <p:nvSpPr>
          <p:cNvPr id="28" name="Text 22"/>
          <p:cNvSpPr/>
          <p:nvPr/>
        </p:nvSpPr>
        <p:spPr>
          <a:xfrm>
            <a:off x="822960" y="5074920"/>
            <a:ext cx="10332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point: model quality today depends as much on compute and data-centre capacity as on algorithmic innovation.</a:t>
            </a:r>
            <a:endParaRPr lang="en-US" sz="1350" dirty="0"/>
          </a:p>
        </p:txBody>
      </p:sp>
      <p:sp>
        <p:nvSpPr>
          <p:cNvPr id="29" name="Text 2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Data Centres &amp; the LLM Engine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GLOBAL TRENDS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Global Data-Centre Boom, Powering AI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947672"/>
            <a:ext cx="2331720" cy="85496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+17%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715768"/>
            <a:ext cx="2331720" cy="5907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in global data-centre electricity demand in 2025 — nearly 6x the 3% growth in overall global electricity demand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337560" y="178308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74720" y="1947672"/>
            <a:ext cx="2331720" cy="85496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2×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3474720" y="2715768"/>
            <a:ext cx="2331720" cy="5907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growth in overall data-centre electricity consumption by 2030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126480" y="178308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63640" y="1947672"/>
            <a:ext cx="2331720" cy="85496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A864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3×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263640" y="2715768"/>
            <a:ext cx="2331720" cy="5907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growth in electricity use by AI-focused data centres alone, by 2030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915400" y="1783080"/>
            <a:ext cx="2606040" cy="1554480"/>
          </a:xfrm>
          <a:prstGeom prst="roundRect">
            <a:avLst>
              <a:gd name="adj" fmla="val 5294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052560" y="1947672"/>
            <a:ext cx="2331720" cy="85496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A864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$400B+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052560" y="2715768"/>
            <a:ext cx="2331720" cy="5907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AI-infrastructure capital expenditure by five large technology companies — projected to rise ~75% in 2026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36118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Indexed Electricity Demand From Data Centres (2025 = 100)</a:t>
            </a:r>
            <a:endParaRPr lang="en-US" sz="1250" dirty="0"/>
          </a:p>
        </p:txBody>
      </p:sp>
      <p:graphicFrame>
        <p:nvGraphicFramePr>
          <p:cNvPr id="17" name="Chart 0"/>
          <p:cNvGraphicFramePr/>
          <p:nvPr/>
        </p:nvGraphicFramePr>
        <p:xfrm>
          <a:off x="548640" y="3977640"/>
          <a:ext cx="676656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Shape 15"/>
          <p:cNvSpPr/>
          <p:nvPr/>
        </p:nvSpPr>
        <p:spPr>
          <a:xfrm>
            <a:off x="7635240" y="3977640"/>
            <a:ext cx="3977640" cy="2331720"/>
          </a:xfrm>
          <a:prstGeom prst="roundRect">
            <a:avLst>
              <a:gd name="adj" fmla="val 3137"/>
            </a:avLst>
          </a:prstGeom>
          <a:solidFill>
            <a:srgbClr val="0C1F3D"/>
          </a:solidFill>
          <a:ln/>
        </p:spPr>
      </p:sp>
      <p:sp>
        <p:nvSpPr>
          <p:cNvPr id="19" name="Shape 16"/>
          <p:cNvSpPr/>
          <p:nvPr/>
        </p:nvSpPr>
        <p:spPr>
          <a:xfrm>
            <a:off x="7863840" y="4206240"/>
            <a:ext cx="594360" cy="59436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20" name="Image 0" descr="/home/claude/ai_ethics_deck/assets/bol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144" y="4352544"/>
            <a:ext cx="301752" cy="301752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7863840" y="489204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for governance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5349240"/>
            <a:ext cx="3566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capacity, energy policy and AI capability are now deeply linked — a key reason India's own AI strategy leads with a dedicated “Compute” pillar (see next slide).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International Energy Agency (IEA), “Data centre electricity use surged in 2025” / “Energy and AI,” 2026.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Data Centres &amp; the LLM Engine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INDIA'S RESPONSE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India's Compute Story: the IndiaAI Mission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by the Union Cabinet in March 2024 with an outlay of ₹10,371.92 crore over five years, the IndiaAI Mission builds India's AI infrastructure across seven pillars.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606040" cy="1051560"/>
          </a:xfrm>
          <a:prstGeom prst="roundRect">
            <a:avLst>
              <a:gd name="adj" fmla="val 7826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2587752"/>
            <a:ext cx="2331720" cy="57835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38,000+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85800" y="3054096"/>
            <a:ext cx="2331720" cy="3995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GPUs onboarded into a common compute facility, offered at subsidised rates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337560" y="2423160"/>
            <a:ext cx="2606040" cy="1051560"/>
          </a:xfrm>
          <a:prstGeom prst="roundRect">
            <a:avLst>
              <a:gd name="adj" fmla="val 7826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474720" y="2587752"/>
            <a:ext cx="2331720" cy="57835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474720" y="3054096"/>
            <a:ext cx="2331720" cy="3995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Empanelled AI cloud service providers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126480" y="2423160"/>
            <a:ext cx="2606040" cy="1051560"/>
          </a:xfrm>
          <a:prstGeom prst="roundRect">
            <a:avLst>
              <a:gd name="adj" fmla="val 7826"/>
            </a:avLst>
          </a:prstGeom>
          <a:solidFill>
            <a:srgbClr val="EEF3FA"/>
          </a:solidFill>
          <a:ln w="9525">
            <a:solidFill>
              <a:srgbClr val="D7E1EE"/>
            </a:solidFill>
            <a:prstDash val="solid"/>
          </a:ln>
          <a:effectLst>
            <a:outerShdw blurRad="76200" dist="25400" dir="5400000" algn="bl" rotWithShape="0">
              <a:srgbClr val="9AACC9">
                <a:alpha val="2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263640" y="2587752"/>
            <a:ext cx="2331720" cy="57835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263640" y="3054096"/>
            <a:ext cx="2331720" cy="3995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 &amp; Trusted AI projects approved, tackling deepfakes and model bias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36576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IndiaAI Mission — Budget Outlay by Pillar (₹ Crore)</a:t>
            </a:r>
            <a:endParaRPr lang="en-US" sz="1250" dirty="0"/>
          </a:p>
        </p:txBody>
      </p:sp>
      <p:graphicFrame>
        <p:nvGraphicFramePr>
          <p:cNvPr id="15" name="Chart 0"/>
          <p:cNvGraphicFramePr/>
          <p:nvPr/>
        </p:nvGraphicFramePr>
        <p:xfrm>
          <a:off x="548640" y="4023360"/>
          <a:ext cx="1088136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 13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Union Cabinet approval (Mar 2024); PIB; Medianama reporting on Union Budget allocations, 2026. *Application Development, FutureSkills, Data &amp; Datasets Platform, and overheads.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Data Centres &amp; the LLM Engine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554480"/>
            <a:ext cx="4206240" cy="42062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692640" y="2331720"/>
            <a:ext cx="1554480" cy="1554480"/>
          </a:xfrm>
          <a:prstGeom prst="ellipse">
            <a:avLst/>
          </a:prstGeom>
          <a:solidFill>
            <a:srgbClr val="1B3A66"/>
          </a:solidFill>
          <a:ln/>
        </p:spPr>
      </p:sp>
      <p:pic>
        <p:nvPicPr>
          <p:cNvPr id="6" name="Image 0" descr="/home/claude/ai_ethics_deck/assets/warn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269748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6974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Ethical Concerns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the Age of AI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AI's power raises real questions of fairness, privacy, transparency and accountability — questions every public-sector deployment must confront.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THE CORE ISSUES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Ethical Fault Lines in AI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02920" y="1691640"/>
            <a:ext cx="2606040" cy="2212848"/>
          </a:xfrm>
          <a:prstGeom prst="roundRect">
            <a:avLst>
              <a:gd name="adj" fmla="val 3306"/>
            </a:avLst>
          </a:prstGeom>
          <a:solidFill>
            <a:srgbClr val="EEF3FA"/>
          </a:solidFill>
          <a:ln/>
        </p:spPr>
      </p:sp>
      <p:sp>
        <p:nvSpPr>
          <p:cNvPr id="5" name="Shape 3"/>
          <p:cNvSpPr/>
          <p:nvPr/>
        </p:nvSpPr>
        <p:spPr>
          <a:xfrm>
            <a:off x="667512" y="1874520"/>
            <a:ext cx="548640" cy="54864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6" name="Image 0" descr="/home/claude/ai_ethics_deck/assets/sca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2007108"/>
            <a:ext cx="283464" cy="2834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5603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 &amp; Discrimination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40080" y="2990088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trained on skewed data can replicate or amplify social bias in hiring, lending, policing and welfare decisions.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3310128" y="1691640"/>
            <a:ext cx="2606040" cy="2212848"/>
          </a:xfrm>
          <a:prstGeom prst="roundRect">
            <a:avLst>
              <a:gd name="adj" fmla="val 3306"/>
            </a:avLst>
          </a:prstGeom>
          <a:solidFill>
            <a:srgbClr val="EEF3FA"/>
          </a:solidFill>
          <a:ln/>
        </p:spPr>
      </p:sp>
      <p:sp>
        <p:nvSpPr>
          <p:cNvPr id="10" name="Shape 7"/>
          <p:cNvSpPr/>
          <p:nvPr/>
        </p:nvSpPr>
        <p:spPr>
          <a:xfrm>
            <a:off x="3474720" y="1874520"/>
            <a:ext cx="548640" cy="54864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1" name="Image 1" descr="/home/claude/ai_ethics_deck/assets/ey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308" y="2007108"/>
            <a:ext cx="283464" cy="28346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47288" y="25603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&amp; Surveillance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3447288" y="2990088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Large-scale data collection and facial recognition raise concerns about consent, profiling and mass surveillance.</a:t>
            </a:r>
            <a:endParaRPr lang="en-US" sz="980" dirty="0"/>
          </a:p>
        </p:txBody>
      </p:sp>
      <p:sp>
        <p:nvSpPr>
          <p:cNvPr id="14" name="Shape 10"/>
          <p:cNvSpPr/>
          <p:nvPr/>
        </p:nvSpPr>
        <p:spPr>
          <a:xfrm>
            <a:off x="6117336" y="1691640"/>
            <a:ext cx="2606040" cy="2212848"/>
          </a:xfrm>
          <a:prstGeom prst="roundRect">
            <a:avLst>
              <a:gd name="adj" fmla="val 3306"/>
            </a:avLst>
          </a:prstGeom>
          <a:solidFill>
            <a:srgbClr val="EEF3FA"/>
          </a:solidFill>
          <a:ln/>
        </p:spPr>
      </p:sp>
      <p:sp>
        <p:nvSpPr>
          <p:cNvPr id="15" name="Shape 11"/>
          <p:cNvSpPr/>
          <p:nvPr/>
        </p:nvSpPr>
        <p:spPr>
          <a:xfrm>
            <a:off x="6281928" y="1874520"/>
            <a:ext cx="548640" cy="54864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6" name="Image 2" descr="/home/claude/ai_ethics_deck/assets/quest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4516" y="2007108"/>
            <a:ext cx="283464" cy="28346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54496" y="25603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 (“Black Box”)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6254496" y="2990088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 models are often unexplainable — making it hard for citizens to understand or challenge a decision.</a:t>
            </a:r>
            <a:endParaRPr lang="en-US" sz="980" dirty="0"/>
          </a:p>
        </p:txBody>
      </p:sp>
      <p:sp>
        <p:nvSpPr>
          <p:cNvPr id="19" name="Shape 14"/>
          <p:cNvSpPr/>
          <p:nvPr/>
        </p:nvSpPr>
        <p:spPr>
          <a:xfrm>
            <a:off x="8924544" y="1691640"/>
            <a:ext cx="2606040" cy="2212848"/>
          </a:xfrm>
          <a:prstGeom prst="roundRect">
            <a:avLst>
              <a:gd name="adj" fmla="val 3306"/>
            </a:avLst>
          </a:prstGeom>
          <a:solidFill>
            <a:srgbClr val="EEF3FA"/>
          </a:solidFill>
          <a:ln/>
        </p:spPr>
      </p:sp>
      <p:sp>
        <p:nvSpPr>
          <p:cNvPr id="20" name="Shape 15"/>
          <p:cNvSpPr/>
          <p:nvPr/>
        </p:nvSpPr>
        <p:spPr>
          <a:xfrm>
            <a:off x="9089136" y="1874520"/>
            <a:ext cx="548640" cy="54864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1" name="Image 3" descr="/home/claude/ai_ethics_deck/assets/gave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1724" y="2007108"/>
            <a:ext cx="283464" cy="28346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061704" y="25603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9061704" y="2990088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an AI system causes harm, who is responsible — the developer, the deployer, or the user?</a:t>
            </a:r>
            <a:endParaRPr lang="en-US" sz="980" dirty="0"/>
          </a:p>
        </p:txBody>
      </p:sp>
      <p:sp>
        <p:nvSpPr>
          <p:cNvPr id="24" name="Shape 18"/>
          <p:cNvSpPr/>
          <p:nvPr/>
        </p:nvSpPr>
        <p:spPr>
          <a:xfrm>
            <a:off x="502920" y="4105656"/>
            <a:ext cx="2606040" cy="2212848"/>
          </a:xfrm>
          <a:prstGeom prst="roundRect">
            <a:avLst>
              <a:gd name="adj" fmla="val 3306"/>
            </a:avLst>
          </a:prstGeom>
          <a:solidFill>
            <a:srgbClr val="EEF3FA"/>
          </a:solidFill>
          <a:ln/>
        </p:spPr>
      </p:sp>
      <p:sp>
        <p:nvSpPr>
          <p:cNvPr id="25" name="Shape 19"/>
          <p:cNvSpPr/>
          <p:nvPr/>
        </p:nvSpPr>
        <p:spPr>
          <a:xfrm>
            <a:off x="667512" y="4288536"/>
            <a:ext cx="548640" cy="548640"/>
          </a:xfrm>
          <a:prstGeom prst="ellipse">
            <a:avLst/>
          </a:prstGeom>
          <a:solidFill>
            <a:srgbClr val="A8641A"/>
          </a:solidFill>
          <a:ln/>
        </p:spPr>
      </p:sp>
      <p:pic>
        <p:nvPicPr>
          <p:cNvPr id="26" name="Image 4" descr="/home/claude/ai_ethics_deck/assets/commen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4421124"/>
            <a:ext cx="283464" cy="28346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40080" y="4974336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Misinformation &amp; Deepfakes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640080" y="5404104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can create highly convincing synthetic media, threatening trust, elections and personal reputation.</a:t>
            </a:r>
            <a:endParaRPr lang="en-US" sz="980" dirty="0"/>
          </a:p>
        </p:txBody>
      </p:sp>
      <p:sp>
        <p:nvSpPr>
          <p:cNvPr id="29" name="Shape 22"/>
          <p:cNvSpPr/>
          <p:nvPr/>
        </p:nvSpPr>
        <p:spPr>
          <a:xfrm>
            <a:off x="3310128" y="4105656"/>
            <a:ext cx="2606040" cy="2212848"/>
          </a:xfrm>
          <a:prstGeom prst="roundRect">
            <a:avLst>
              <a:gd name="adj" fmla="val 3306"/>
            </a:avLst>
          </a:prstGeom>
          <a:solidFill>
            <a:srgbClr val="EEF3FA"/>
          </a:solidFill>
          <a:ln/>
        </p:spPr>
      </p:sp>
      <p:sp>
        <p:nvSpPr>
          <p:cNvPr id="30" name="Shape 23"/>
          <p:cNvSpPr/>
          <p:nvPr/>
        </p:nvSpPr>
        <p:spPr>
          <a:xfrm>
            <a:off x="3474720" y="4288536"/>
            <a:ext cx="548640" cy="548640"/>
          </a:xfrm>
          <a:prstGeom prst="ellipse">
            <a:avLst/>
          </a:prstGeom>
          <a:solidFill>
            <a:srgbClr val="A8641A"/>
          </a:solidFill>
          <a:ln/>
        </p:spPr>
      </p:sp>
      <p:pic>
        <p:nvPicPr>
          <p:cNvPr id="31" name="Image 5" descr="/home/claude/ai_ethics_deck/assets/user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7308" y="4421124"/>
            <a:ext cx="283464" cy="28346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3447288" y="4974336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Livelihoods &amp; Disruption</a:t>
            </a:r>
            <a:endParaRPr lang="en-US" sz="1250" dirty="0"/>
          </a:p>
        </p:txBody>
      </p:sp>
      <p:sp>
        <p:nvSpPr>
          <p:cNvPr id="33" name="Text 25"/>
          <p:cNvSpPr/>
          <p:nvPr/>
        </p:nvSpPr>
        <p:spPr>
          <a:xfrm>
            <a:off x="3447288" y="5404104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Automating cognitive tasks raises real questions about job displacement and the future of work.</a:t>
            </a:r>
            <a:endParaRPr lang="en-US" sz="980" dirty="0"/>
          </a:p>
        </p:txBody>
      </p:sp>
      <p:sp>
        <p:nvSpPr>
          <p:cNvPr id="34" name="Shape 26"/>
          <p:cNvSpPr/>
          <p:nvPr/>
        </p:nvSpPr>
        <p:spPr>
          <a:xfrm>
            <a:off x="6117336" y="4105656"/>
            <a:ext cx="2606040" cy="2212848"/>
          </a:xfrm>
          <a:prstGeom prst="roundRect">
            <a:avLst>
              <a:gd name="adj" fmla="val 3306"/>
            </a:avLst>
          </a:prstGeom>
          <a:solidFill>
            <a:srgbClr val="EEF3FA"/>
          </a:solidFill>
          <a:ln/>
        </p:spPr>
      </p:sp>
      <p:sp>
        <p:nvSpPr>
          <p:cNvPr id="35" name="Shape 27"/>
          <p:cNvSpPr/>
          <p:nvPr/>
        </p:nvSpPr>
        <p:spPr>
          <a:xfrm>
            <a:off x="6281928" y="4288536"/>
            <a:ext cx="548640" cy="548640"/>
          </a:xfrm>
          <a:prstGeom prst="ellipse">
            <a:avLst/>
          </a:prstGeom>
          <a:solidFill>
            <a:srgbClr val="A8641A"/>
          </a:solidFill>
          <a:ln/>
        </p:spPr>
      </p:sp>
      <p:pic>
        <p:nvPicPr>
          <p:cNvPr id="36" name="Image 6" descr="/home/claude/ai_ethics_deck/assets/robo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4516" y="4421124"/>
            <a:ext cx="283464" cy="283464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254496" y="4974336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Systems &amp; Safety</a:t>
            </a:r>
            <a:endParaRPr lang="en-US" sz="1250" dirty="0"/>
          </a:p>
        </p:txBody>
      </p:sp>
      <p:sp>
        <p:nvSpPr>
          <p:cNvPr id="38" name="Text 29"/>
          <p:cNvSpPr/>
          <p:nvPr/>
        </p:nvSpPr>
        <p:spPr>
          <a:xfrm>
            <a:off x="6254496" y="5404104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self-driving vehicles to weapons systems, ceding real-world decisions to machines raises life-and-death questions.</a:t>
            </a:r>
            <a:endParaRPr lang="en-US" sz="980" dirty="0"/>
          </a:p>
        </p:txBody>
      </p:sp>
      <p:sp>
        <p:nvSpPr>
          <p:cNvPr id="39" name="Text 30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Ethical Concerns in the Age of AI</a:t>
            </a:r>
            <a:endParaRPr lang="en-US" sz="950" dirty="0"/>
          </a:p>
        </p:txBody>
      </p:sp>
      <p:sp>
        <p:nvSpPr>
          <p:cNvPr id="40" name="Text 31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554480"/>
            <a:ext cx="4206240" cy="42062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692640" y="2331720"/>
            <a:ext cx="1554480" cy="1554480"/>
          </a:xfrm>
          <a:prstGeom prst="ellipse">
            <a:avLst/>
          </a:prstGeom>
          <a:solidFill>
            <a:srgbClr val="1B3A66"/>
          </a:solidFill>
          <a:ln/>
        </p:spPr>
      </p:sp>
      <p:pic>
        <p:nvPicPr>
          <p:cNvPr id="6" name="Image 0" descr="/home/claude/ai_ethics_deck/assets/gave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269748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6974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Landmark Judgments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Around the World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courts in Europe, the UK and the United States have already ruled on real government and corporate AI systems.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FOR TODAY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 Modules, One Connected Story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19072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5" name="Image 0" descr="/home/claude/ai_ethics_deck/assets/bra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56232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2144" y="1673352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52144" y="1911096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Artificial Intelligence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548640" y="2505456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9" name="Image 1" descr="/home/claude/ai_ethics_deck/assets/histo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642616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52144" y="2459736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152144" y="2697480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Evolution of AI — Turing to Transformers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548640" y="3291840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3" name="Image 2" descr="/home/claude/ai_ethics_deck/assets/serv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429000"/>
            <a:ext cx="292608" cy="2926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52144" y="32461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1152144" y="3483864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Centres &amp; the Large Language Model Engine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548640" y="4078224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7" name="Image 3" descr="/home/claude/ai_ethics_deck/assets/warnin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215384"/>
            <a:ext cx="292608" cy="29260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52144" y="4032504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1152144" y="4270248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Concerns in the Age of AI</a:t>
            </a:r>
            <a:endParaRPr lang="en-US" sz="1350" dirty="0"/>
          </a:p>
        </p:txBody>
      </p:sp>
      <p:sp>
        <p:nvSpPr>
          <p:cNvPr id="20" name="Shape 14"/>
          <p:cNvSpPr/>
          <p:nvPr/>
        </p:nvSpPr>
        <p:spPr>
          <a:xfrm>
            <a:off x="6080760" y="1719072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1" name="Image 4" descr="/home/claude/ai_ethics_deck/assets/gave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920" y="1856232"/>
            <a:ext cx="292608" cy="29260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684264" y="1673352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6684264" y="1911096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Landmark Judgments From Around the World</a:t>
            </a:r>
            <a:endParaRPr lang="en-US" sz="1350" dirty="0"/>
          </a:p>
        </p:txBody>
      </p:sp>
      <p:sp>
        <p:nvSpPr>
          <p:cNvPr id="24" name="Shape 17"/>
          <p:cNvSpPr/>
          <p:nvPr/>
        </p:nvSpPr>
        <p:spPr>
          <a:xfrm>
            <a:off x="6080760" y="2505456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5" name="Image 5" descr="/home/claude/ai_ethics_deck/assets/landmar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920" y="2642616"/>
            <a:ext cx="292608" cy="29260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684264" y="2459736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500" dirty="0"/>
          </a:p>
        </p:txBody>
      </p:sp>
      <p:sp>
        <p:nvSpPr>
          <p:cNvPr id="27" name="Text 19"/>
          <p:cNvSpPr/>
          <p:nvPr/>
        </p:nvSpPr>
        <p:spPr>
          <a:xfrm>
            <a:off x="6684264" y="2697480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Legal &amp; Policy Framework — DPDP Act &amp; MeitY</a:t>
            </a:r>
            <a:endParaRPr lang="en-US" sz="1350" dirty="0"/>
          </a:p>
        </p:txBody>
      </p:sp>
      <p:sp>
        <p:nvSpPr>
          <p:cNvPr id="28" name="Shape 20"/>
          <p:cNvSpPr/>
          <p:nvPr/>
        </p:nvSpPr>
        <p:spPr>
          <a:xfrm>
            <a:off x="6080760" y="3291840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9" name="Image 6" descr="/home/claude/ai_ethics_deck/assets/compas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920" y="3429000"/>
            <a:ext cx="292608" cy="292608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6684264" y="32461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500" dirty="0"/>
          </a:p>
        </p:txBody>
      </p:sp>
      <p:sp>
        <p:nvSpPr>
          <p:cNvPr id="31" name="Text 22"/>
          <p:cNvSpPr/>
          <p:nvPr/>
        </p:nvSpPr>
        <p:spPr>
          <a:xfrm>
            <a:off x="6684264" y="3483864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Guidance for Public-Sector AI Use</a:t>
            </a:r>
            <a:endParaRPr lang="en-US" sz="1350" dirty="0"/>
          </a:p>
        </p:txBody>
      </p:sp>
      <p:sp>
        <p:nvSpPr>
          <p:cNvPr id="32" name="Text 2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Fundamentals of AI &amp; Ethics</a:t>
            </a:r>
            <a:endParaRPr lang="en-US" sz="950" dirty="0"/>
          </a:p>
        </p:txBody>
      </p:sp>
      <p:sp>
        <p:nvSpPr>
          <p:cNvPr id="33" name="Text 24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SyRI — The Netherlands (2020)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788920" cy="4617720"/>
          </a:xfrm>
          <a:prstGeom prst="roundRect">
            <a:avLst>
              <a:gd name="adj" fmla="val 2951"/>
            </a:avLst>
          </a:prstGeom>
          <a:solidFill>
            <a:srgbClr val="0C1F3D"/>
          </a:solidFill>
          <a:ln/>
        </p:spPr>
      </p:sp>
      <p:sp>
        <p:nvSpPr>
          <p:cNvPr id="5" name="Shape 3"/>
          <p:cNvSpPr/>
          <p:nvPr/>
        </p:nvSpPr>
        <p:spPr>
          <a:xfrm>
            <a:off x="1485900" y="1874520"/>
            <a:ext cx="914400" cy="91440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6" name="Image 0" descr="/home/claude/ai_ethics_deck/assets/sh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356" y="209397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92608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NETHERLANDS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1143000" y="3566160"/>
            <a:ext cx="1600200" cy="0"/>
          </a:xfrm>
          <a:prstGeom prst="line">
            <a:avLst/>
          </a:prstGeom>
          <a:noFill/>
          <a:ln w="12700">
            <a:solidFill>
              <a:srgbClr val="1B3A6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370332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85800" y="395020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Feb 2020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5800" y="443484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77240" y="4681728"/>
            <a:ext cx="23317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 Court of The Hague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566160" y="1645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566160" y="193852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Dutch government used “SyRI” (System Risk Indication), an algorithm cross-matching government databases to flag individuals — overwhelmingly in low-income neighbourhoods — as at “risk” of welfare or benefits fraud.</a:t>
            </a:r>
            <a:endParaRPr lang="en-US" sz="1230" dirty="0"/>
          </a:p>
        </p:txBody>
      </p:sp>
      <p:sp>
        <p:nvSpPr>
          <p:cNvPr id="15" name="Text 12"/>
          <p:cNvSpPr/>
          <p:nvPr/>
        </p:nvSpPr>
        <p:spPr>
          <a:xfrm>
            <a:off x="3566160" y="3154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RULING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566160" y="344728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Court held that SyRI violated Article 8 of the European Convention on Human Rights (right to private life) — citing insufficient transparency, weak safeguards, and a disproportionate impact on the poor — and ordered its use halted immediately.</a:t>
            </a:r>
            <a:endParaRPr lang="en-US" sz="1230" dirty="0"/>
          </a:p>
        </p:txBody>
      </p:sp>
      <p:sp>
        <p:nvSpPr>
          <p:cNvPr id="17" name="Text 14"/>
          <p:cNvSpPr/>
          <p:nvPr/>
        </p:nvSpPr>
        <p:spPr>
          <a:xfrm>
            <a:off x="356616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OFFICERS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566160" y="495604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first times any court struck down a government's use of an algorithmic system on human-rights grounds — a foundational precedent for public-sector AI accountability.</a:t>
            </a:r>
            <a:endParaRPr lang="en-US" sz="1230" dirty="0"/>
          </a:p>
        </p:txBody>
      </p:sp>
      <p:sp>
        <p:nvSpPr>
          <p:cNvPr id="19" name="Text 16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District Court of The Hague, ECLI:NL:RBDHA:2020:865 (5 Feb 2020); OHCHR press statement, Feb 2020.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Bridges v South Wales Police — UK (2020)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788920" cy="4617720"/>
          </a:xfrm>
          <a:prstGeom prst="roundRect">
            <a:avLst>
              <a:gd name="adj" fmla="val 2951"/>
            </a:avLst>
          </a:prstGeom>
          <a:solidFill>
            <a:srgbClr val="0C1F3D"/>
          </a:solidFill>
          <a:ln/>
        </p:spPr>
      </p:sp>
      <p:sp>
        <p:nvSpPr>
          <p:cNvPr id="5" name="Shape 3"/>
          <p:cNvSpPr/>
          <p:nvPr/>
        </p:nvSpPr>
        <p:spPr>
          <a:xfrm>
            <a:off x="1485900" y="1874520"/>
            <a:ext cx="914400" cy="91440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6" name="Image 0" descr="/home/claude/ai_ethics_deck/assets/ey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356" y="209397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92608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UNITED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KINGDOM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1143000" y="3566160"/>
            <a:ext cx="1600200" cy="0"/>
          </a:xfrm>
          <a:prstGeom prst="line">
            <a:avLst/>
          </a:prstGeom>
          <a:noFill/>
          <a:ln w="12700">
            <a:solidFill>
              <a:srgbClr val="1B3A6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370332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85800" y="395020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Aug 2020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5800" y="443484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77240" y="4681728"/>
            <a:ext cx="23317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of Appeal, England &amp; Wales [2020] EWCA Civ 1058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566160" y="1645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566160" y="193852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Wales Police deployed live Automated Facial Recognition (AFR) in public spaces, scanning roughly 500,000 faces across 50 deployments (2017–2019), without a legally defined process for watchlists or deployment locations.</a:t>
            </a:r>
            <a:endParaRPr lang="en-US" sz="1230" dirty="0"/>
          </a:p>
        </p:txBody>
      </p:sp>
      <p:sp>
        <p:nvSpPr>
          <p:cNvPr id="15" name="Text 12"/>
          <p:cNvSpPr/>
          <p:nvPr/>
        </p:nvSpPr>
        <p:spPr>
          <a:xfrm>
            <a:off x="3566160" y="3154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RULING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566160" y="344728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Court found the use of AFR unlawful on three grounds: it was not “in accordance with law” (too much officer discretion); the police had not completed an adequate Data Protection Impact Assessment; and they failed to assess racial/gender bias risk under the Public Sector Equality Duty.</a:t>
            </a:r>
            <a:endParaRPr lang="en-US" sz="1230" dirty="0"/>
          </a:p>
        </p:txBody>
      </p:sp>
      <p:sp>
        <p:nvSpPr>
          <p:cNvPr id="17" name="Text 14"/>
          <p:cNvSpPr/>
          <p:nvPr/>
        </p:nvSpPr>
        <p:spPr>
          <a:xfrm>
            <a:off x="356616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OFFICERS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566160" y="495604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successful legal challenge anywhere to police use of live facial-recognition technology — now cited worldwide on AI and policing.</a:t>
            </a:r>
            <a:endParaRPr lang="en-US" sz="1230" dirty="0"/>
          </a:p>
        </p:txBody>
      </p:sp>
      <p:sp>
        <p:nvSpPr>
          <p:cNvPr id="19" name="Text 16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R (Bridges) v Chief Constable of South Wales Police [2020] EWCA Civ 1058.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Deliveroo Algorithm Case — Italy (2021)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788920" cy="4617720"/>
          </a:xfrm>
          <a:prstGeom prst="roundRect">
            <a:avLst>
              <a:gd name="adj" fmla="val 2951"/>
            </a:avLst>
          </a:prstGeom>
          <a:solidFill>
            <a:srgbClr val="0C1F3D"/>
          </a:solidFill>
          <a:ln/>
        </p:spPr>
      </p:sp>
      <p:sp>
        <p:nvSpPr>
          <p:cNvPr id="5" name="Shape 3"/>
          <p:cNvSpPr/>
          <p:nvPr/>
        </p:nvSpPr>
        <p:spPr>
          <a:xfrm>
            <a:off x="1485900" y="1874520"/>
            <a:ext cx="914400" cy="91440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6" name="Image 0" descr="/home/claude/ai_ethics_deck/assets/us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356" y="209397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92608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ITALY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1143000" y="3566160"/>
            <a:ext cx="1600200" cy="0"/>
          </a:xfrm>
          <a:prstGeom prst="line">
            <a:avLst/>
          </a:prstGeom>
          <a:noFill/>
          <a:ln w="12700">
            <a:solidFill>
              <a:srgbClr val="1B3A6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370332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85800" y="395020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2021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5800" y="443484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77240" y="4681728"/>
            <a:ext cx="23317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 Court of Bologna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566160" y="1645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566160" y="193852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Deliveroo's rider-ranking algorithm lowered a rider's priority access to future work slots after a last-minute shift cancellation — without distinguishing a valid reason (illness, a strike) from an unjustified no-show.</a:t>
            </a:r>
            <a:endParaRPr lang="en-US" sz="1230" dirty="0"/>
          </a:p>
        </p:txBody>
      </p:sp>
      <p:sp>
        <p:nvSpPr>
          <p:cNvPr id="15" name="Text 12"/>
          <p:cNvSpPr/>
          <p:nvPr/>
        </p:nvSpPr>
        <p:spPr>
          <a:xfrm>
            <a:off x="3566160" y="3154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RULING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566160" y="344728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Court held that the algorithm indirectly discriminated against riders exercising legally protected rights (such as participating in a strike or falling ill), in breach of Italian anti-discrimination and labour law.</a:t>
            </a:r>
            <a:endParaRPr lang="en-US" sz="1230" dirty="0"/>
          </a:p>
        </p:txBody>
      </p:sp>
      <p:sp>
        <p:nvSpPr>
          <p:cNvPr id="17" name="Text 14"/>
          <p:cNvSpPr/>
          <p:nvPr/>
        </p:nvSpPr>
        <p:spPr>
          <a:xfrm>
            <a:off x="356616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OFFICERS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566160" y="495604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earliest rulings to treat an algorithmic management system — not just a human manager — as capable of unlawful discrimination, extending labour protections into the age of “algorithmic bosses.”</a:t>
            </a:r>
            <a:endParaRPr lang="en-US" sz="1230" dirty="0"/>
          </a:p>
        </p:txBody>
      </p:sp>
      <p:sp>
        <p:nvSpPr>
          <p:cNvPr id="19" name="Text 16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Court of Bologna ruling, Jan 2021; reported in TechCrunch and Business &amp; Human Rights Resource Centre.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SCHUFA &amp; the “Right of Explanation” — CJEU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788920" cy="4617720"/>
          </a:xfrm>
          <a:prstGeom prst="roundRect">
            <a:avLst>
              <a:gd name="adj" fmla="val 2951"/>
            </a:avLst>
          </a:prstGeom>
          <a:solidFill>
            <a:srgbClr val="0C1F3D"/>
          </a:solidFill>
          <a:ln/>
        </p:spPr>
      </p:sp>
      <p:sp>
        <p:nvSpPr>
          <p:cNvPr id="5" name="Shape 3"/>
          <p:cNvSpPr/>
          <p:nvPr/>
        </p:nvSpPr>
        <p:spPr>
          <a:xfrm>
            <a:off x="1485900" y="1874520"/>
            <a:ext cx="914400" cy="91440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6" name="Image 0" descr="/home/claude/ai_ethics_deck/assets/sca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356" y="209397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92608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EUROPEAN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UNION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1143000" y="3566160"/>
            <a:ext cx="1600200" cy="0"/>
          </a:xfrm>
          <a:prstGeom prst="line">
            <a:avLst/>
          </a:prstGeom>
          <a:noFill/>
          <a:ln w="12700">
            <a:solidFill>
              <a:srgbClr val="1B3A6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370332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85800" y="395020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2023 / Feb 2025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5800" y="443484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77240" y="4681728"/>
            <a:ext cx="23317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of Justice of the European Union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566160" y="1645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566160" y="193852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OQ v Land Hessen (“SCHUFA,” Case C-634/21, Dec 2023) the CJEU examined whether a credit score generated by SCHUFA — Germany's leading credit bureau, relied on by a bank to refuse a loan — was “automated individual decision-making” under Article 22 GDPR.</a:t>
            </a:r>
            <a:endParaRPr lang="en-US" sz="1230" dirty="0"/>
          </a:p>
        </p:txBody>
      </p:sp>
      <p:sp>
        <p:nvSpPr>
          <p:cNvPr id="15" name="Text 12"/>
          <p:cNvSpPr/>
          <p:nvPr/>
        </p:nvSpPr>
        <p:spPr>
          <a:xfrm>
            <a:off x="3566160" y="3154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RULING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566160" y="344728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CJEU held that producing such a score IS automated decision-making the moment a third party relies heavily on it. In a Feb 2025 follow-up (Dun &amp; Bradstreet Austria), it further held citizens have a “right of explanation” — firms must give an intelligible account of the logic used, and cannot hide behind trade-secret claims to block all disclosure.</a:t>
            </a:r>
            <a:endParaRPr lang="en-US" sz="1230" dirty="0"/>
          </a:p>
        </p:txBody>
      </p:sp>
      <p:sp>
        <p:nvSpPr>
          <p:cNvPr id="17" name="Text 14"/>
          <p:cNvSpPr/>
          <p:nvPr/>
        </p:nvSpPr>
        <p:spPr>
          <a:xfrm>
            <a:off x="356616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OFFICERS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566160" y="495604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Together, these rulings are reshaping how credit scoring, algorithmic pricing and automated screening must be explained to citizens — directly relevant to any government scoring or eligibility system.</a:t>
            </a:r>
            <a:endParaRPr lang="en-US" sz="1230" dirty="0"/>
          </a:p>
        </p:txBody>
      </p:sp>
      <p:sp>
        <p:nvSpPr>
          <p:cNvPr id="19" name="Text 16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CJEU Case C-634/21, SCHUFA Holding (7 Dec 2023); CJEU, Dun &amp; Bradstreet Austria (27 Feb 2025).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Comparative Lens: Loomis v Wisconsin — USA (2016)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788920" cy="4617720"/>
          </a:xfrm>
          <a:prstGeom prst="roundRect">
            <a:avLst>
              <a:gd name="adj" fmla="val 2951"/>
            </a:avLst>
          </a:prstGeom>
          <a:solidFill>
            <a:srgbClr val="0C1F3D"/>
          </a:solidFill>
          <a:ln/>
        </p:spPr>
      </p:sp>
      <p:sp>
        <p:nvSpPr>
          <p:cNvPr id="5" name="Shape 3"/>
          <p:cNvSpPr/>
          <p:nvPr/>
        </p:nvSpPr>
        <p:spPr>
          <a:xfrm>
            <a:off x="1485900" y="1874520"/>
            <a:ext cx="914400" cy="91440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6" name="Image 0" descr="/home/claude/ai_ethics_deck/assets/gave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356" y="209397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92608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UNITED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STATES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1143000" y="3566160"/>
            <a:ext cx="1600200" cy="0"/>
          </a:xfrm>
          <a:prstGeom prst="line">
            <a:avLst/>
          </a:prstGeom>
          <a:noFill/>
          <a:ln w="12700">
            <a:solidFill>
              <a:srgbClr val="1B3A6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370332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85800" y="395020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2016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5800" y="4434840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77240" y="4681728"/>
            <a:ext cx="23317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Wisconsin Supreme Court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566160" y="1645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566160" y="193852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Eric Loomis was sentenced partly on the basis of a risk score from COMPAS, a proprietary, closed-source algorithm assessing his likelihood of reoffending. He argued this violated due process, since he could not examine how the score was calculated.</a:t>
            </a:r>
            <a:endParaRPr lang="en-US" sz="1230" dirty="0"/>
          </a:p>
        </p:txBody>
      </p:sp>
      <p:sp>
        <p:nvSpPr>
          <p:cNvPr id="15" name="Text 12"/>
          <p:cNvSpPr/>
          <p:nvPr/>
        </p:nvSpPr>
        <p:spPr>
          <a:xfrm>
            <a:off x="3566160" y="3154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RULING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566160" y="344728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Wisconsin Supreme Court allowed continued use of COMPAS in sentencing, but only with safeguards — judges must be told the score's proprietary nature limits its verifiability, and it cannot be the sole or determinative factor in a sentence.</a:t>
            </a:r>
            <a:endParaRPr lang="en-US" sz="1230" dirty="0"/>
          </a:p>
        </p:txBody>
      </p:sp>
      <p:sp>
        <p:nvSpPr>
          <p:cNvPr id="17" name="Text 14"/>
          <p:cNvSpPr/>
          <p:nvPr/>
        </p:nvSpPr>
        <p:spPr>
          <a:xfrm>
            <a:off x="356616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OFFICERS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566160" y="4956048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widely studied cautionary tale on “black box” algorithms in criminal justice — useful contrast to Europe's stronger “right to explanation” approach (previous slide).</a:t>
            </a:r>
            <a:endParaRPr lang="en-US" sz="1230" dirty="0"/>
          </a:p>
        </p:txBody>
      </p:sp>
      <p:sp>
        <p:nvSpPr>
          <p:cNvPr id="19" name="Text 16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State v. Loomis, 881 N.W.2d 749 (Wis. 2016); Harvard Law Review, Vol. 130 (2017).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THE REGULATORY RESPONSE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EU AI Act: the World's First Comprehensive AI Law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Adopted in 2024, the EU AI Act is the world's first comprehensive, horizontal legal framework for AI — using a risk-based approach: unacceptable-risk uses are banned, high-risk systems face strict obligations, and limited-risk systems face lighter transparency duties.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1755648" cy="2286000"/>
          </a:xfrm>
          <a:prstGeom prst="roundRect">
            <a:avLst>
              <a:gd name="adj" fmla="val 4167"/>
            </a:avLst>
          </a:prstGeom>
          <a:solidFill>
            <a:srgbClr val="EEF3F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2770632"/>
            <a:ext cx="1609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Aug</a:t>
            </a:r>
            <a:endParaRPr lang="en-US" sz="15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2024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3383280"/>
            <a:ext cx="157276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enters into force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2423160" y="2606040"/>
            <a:ext cx="1755648" cy="2286000"/>
          </a:xfrm>
          <a:prstGeom prst="roundRect">
            <a:avLst>
              <a:gd name="adj" fmla="val 4167"/>
            </a:avLst>
          </a:prstGeom>
          <a:solidFill>
            <a:srgbClr val="EEF3FA"/>
          </a:solidFill>
          <a:ln/>
        </p:spPr>
      </p:sp>
      <p:sp>
        <p:nvSpPr>
          <p:cNvPr id="9" name="Text 7"/>
          <p:cNvSpPr/>
          <p:nvPr/>
        </p:nvSpPr>
        <p:spPr>
          <a:xfrm>
            <a:off x="2496312" y="2770632"/>
            <a:ext cx="1609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Feb</a:t>
            </a:r>
            <a:endParaRPr lang="en-US" sz="15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514600" y="3383280"/>
            <a:ext cx="157276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Bans on “unacceptable-risk” AI + AI-literacy duties apply</a:t>
            </a:r>
            <a:endParaRPr lang="en-US" sz="930" dirty="0"/>
          </a:p>
        </p:txBody>
      </p:sp>
      <p:sp>
        <p:nvSpPr>
          <p:cNvPr id="11" name="Shape 9"/>
          <p:cNvSpPr/>
          <p:nvPr/>
        </p:nvSpPr>
        <p:spPr>
          <a:xfrm>
            <a:off x="4297680" y="2606040"/>
            <a:ext cx="1755648" cy="2286000"/>
          </a:xfrm>
          <a:prstGeom prst="roundRect">
            <a:avLst>
              <a:gd name="adj" fmla="val 4167"/>
            </a:avLst>
          </a:prstGeom>
          <a:solidFill>
            <a:srgbClr val="EEF3FA"/>
          </a:solidFill>
          <a:ln/>
        </p:spPr>
      </p:sp>
      <p:sp>
        <p:nvSpPr>
          <p:cNvPr id="12" name="Text 10"/>
          <p:cNvSpPr/>
          <p:nvPr/>
        </p:nvSpPr>
        <p:spPr>
          <a:xfrm>
            <a:off x="4370832" y="2770632"/>
            <a:ext cx="1609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Aug</a:t>
            </a:r>
            <a:endParaRPr lang="en-US" sz="15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389120" y="3383280"/>
            <a:ext cx="157276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General-purpose AI (GPAI) model rules, governance &amp; penalties apply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6172200" y="2606040"/>
            <a:ext cx="1755648" cy="2286000"/>
          </a:xfrm>
          <a:prstGeom prst="roundRect">
            <a:avLst>
              <a:gd name="adj" fmla="val 4167"/>
            </a:avLst>
          </a:prstGeom>
          <a:solidFill>
            <a:srgbClr val="0C7A70"/>
          </a:solidFill>
          <a:ln/>
        </p:spPr>
      </p:sp>
      <p:sp>
        <p:nvSpPr>
          <p:cNvPr id="15" name="Text 13"/>
          <p:cNvSpPr/>
          <p:nvPr/>
        </p:nvSpPr>
        <p:spPr>
          <a:xfrm>
            <a:off x="6245352" y="2770632"/>
            <a:ext cx="1609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Aug</a:t>
            </a:r>
            <a:endParaRPr lang="en-US" sz="15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63640" y="3383280"/>
            <a:ext cx="157276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high-risk AI system obligations become fully applicable — WE ARE HERE</a:t>
            </a:r>
            <a:endParaRPr lang="en-US" sz="930" dirty="0"/>
          </a:p>
        </p:txBody>
      </p:sp>
      <p:sp>
        <p:nvSpPr>
          <p:cNvPr id="17" name="Shape 15"/>
          <p:cNvSpPr/>
          <p:nvPr/>
        </p:nvSpPr>
        <p:spPr>
          <a:xfrm>
            <a:off x="8046720" y="2606040"/>
            <a:ext cx="1755648" cy="2286000"/>
          </a:xfrm>
          <a:prstGeom prst="roundRect">
            <a:avLst>
              <a:gd name="adj" fmla="val 4167"/>
            </a:avLst>
          </a:prstGeom>
          <a:solidFill>
            <a:srgbClr val="EEF3FA"/>
          </a:solidFill>
          <a:ln/>
        </p:spPr>
      </p:sp>
      <p:sp>
        <p:nvSpPr>
          <p:cNvPr id="18" name="Text 16"/>
          <p:cNvSpPr/>
          <p:nvPr/>
        </p:nvSpPr>
        <p:spPr>
          <a:xfrm>
            <a:off x="8119872" y="2770632"/>
            <a:ext cx="1609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Aug</a:t>
            </a:r>
            <a:endParaRPr lang="en-US" sz="15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2027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138160" y="3383280"/>
            <a:ext cx="157276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high-risk obligations; compliance deadline for pre-2025 GPAI models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9921240" y="2606040"/>
            <a:ext cx="1755648" cy="2286000"/>
          </a:xfrm>
          <a:prstGeom prst="roundRect">
            <a:avLst>
              <a:gd name="adj" fmla="val 4167"/>
            </a:avLst>
          </a:prstGeom>
          <a:solidFill>
            <a:srgbClr val="EEF3FA"/>
          </a:solidFill>
          <a:ln/>
        </p:spPr>
      </p:sp>
      <p:sp>
        <p:nvSpPr>
          <p:cNvPr id="21" name="Text 19"/>
          <p:cNvSpPr/>
          <p:nvPr/>
        </p:nvSpPr>
        <p:spPr>
          <a:xfrm>
            <a:off x="9994392" y="2770632"/>
            <a:ext cx="1609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Aug</a:t>
            </a:r>
            <a:endParaRPr lang="en-US" sz="15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2030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012680" y="3383280"/>
            <a:ext cx="157276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Public-sector legacy high-risk AI systems must comply</a:t>
            </a:r>
            <a:endParaRPr lang="en-US" sz="930" dirty="0"/>
          </a:p>
        </p:txBody>
      </p:sp>
      <p:sp>
        <p:nvSpPr>
          <p:cNvPr id="23" name="Shape 21"/>
          <p:cNvSpPr/>
          <p:nvPr/>
        </p:nvSpPr>
        <p:spPr>
          <a:xfrm>
            <a:off x="548640" y="5120640"/>
            <a:ext cx="10881360" cy="868680"/>
          </a:xfrm>
          <a:prstGeom prst="roundRect">
            <a:avLst>
              <a:gd name="adj" fmla="val 8421"/>
            </a:avLst>
          </a:prstGeom>
          <a:solidFill>
            <a:srgbClr val="0C1F3D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" y="5120640"/>
            <a:ext cx="10332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India: the Act's risk-based approach is now a global reference point — directly shaping how India's own MeitY guidelines (Module 6) and other jurisdictions frame AI governance.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European Commission, Digital Strategy — AI Act; euaiact.com implementation timeline (accessed Aug 2026).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Landmark Judgments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554480"/>
            <a:ext cx="4206240" cy="42062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692640" y="2331720"/>
            <a:ext cx="1554480" cy="1554480"/>
          </a:xfrm>
          <a:prstGeom prst="ellipse">
            <a:avLst/>
          </a:prstGeom>
          <a:solidFill>
            <a:srgbClr val="1B3A66"/>
          </a:solidFill>
          <a:ln/>
        </p:spPr>
      </p:sp>
      <p:pic>
        <p:nvPicPr>
          <p:cNvPr id="6" name="Image 0" descr="/home/claude/ai_ethics_deck/assets/land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269748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6974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India's Legal &amp; Policy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Framework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DPDP Act, 2023 and MeitY's evolving AI guidelines together shape responsible AI in India.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DATA PROTECTION LAW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Digital Personal Data Protection Act, 2023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first comprehensive, cross-sectoral data-protection law — passed by Parliament in August 2023 (Act No. 22 of 2023).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520440" cy="1572768"/>
          </a:xfrm>
          <a:prstGeom prst="roundRect">
            <a:avLst>
              <a:gd name="adj" fmla="val 4651"/>
            </a:avLst>
          </a:prstGeom>
          <a:solidFill>
            <a:srgbClr val="EEF3FA"/>
          </a:solidFill>
          <a:ln/>
        </p:spPr>
      </p:sp>
      <p:sp>
        <p:nvSpPr>
          <p:cNvPr id="6" name="Shape 4"/>
          <p:cNvSpPr/>
          <p:nvPr/>
        </p:nvSpPr>
        <p:spPr>
          <a:xfrm>
            <a:off x="713232" y="245059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7" name="Image 0" descr="/home/claude/ai_ethics_deck/assets/i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" y="2569464"/>
            <a:ext cx="265176" cy="26517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35024" y="242316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Principal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13232" y="299923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7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individual to whom personal data relates — the citizen, in most public-sector contexts.</a:t>
            </a:r>
            <a:endParaRPr lang="en-US" sz="970" dirty="0"/>
          </a:p>
        </p:txBody>
      </p:sp>
      <p:sp>
        <p:nvSpPr>
          <p:cNvPr id="10" name="Shape 7"/>
          <p:cNvSpPr/>
          <p:nvPr/>
        </p:nvSpPr>
        <p:spPr>
          <a:xfrm>
            <a:off x="4233672" y="2286000"/>
            <a:ext cx="3520440" cy="1572768"/>
          </a:xfrm>
          <a:prstGeom prst="roundRect">
            <a:avLst>
              <a:gd name="adj" fmla="val 4651"/>
            </a:avLst>
          </a:prstGeom>
          <a:solidFill>
            <a:srgbClr val="EEF3FA"/>
          </a:solidFill>
          <a:ln/>
        </p:spPr>
      </p:sp>
      <p:sp>
        <p:nvSpPr>
          <p:cNvPr id="11" name="Shape 8"/>
          <p:cNvSpPr/>
          <p:nvPr/>
        </p:nvSpPr>
        <p:spPr>
          <a:xfrm>
            <a:off x="4398264" y="245059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2" name="Image 1" descr="/home/claude/ai_ethics_deck/assets/land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136" y="2569464"/>
            <a:ext cx="265176" cy="26517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0056" y="242316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Fiduciary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4398264" y="299923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7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entity — including a government department — that determines the purpose and means of processing personal data.</a:t>
            </a:r>
            <a:endParaRPr lang="en-US" sz="970" dirty="0"/>
          </a:p>
        </p:txBody>
      </p:sp>
      <p:sp>
        <p:nvSpPr>
          <p:cNvPr id="15" name="Shape 11"/>
          <p:cNvSpPr/>
          <p:nvPr/>
        </p:nvSpPr>
        <p:spPr>
          <a:xfrm>
            <a:off x="7918704" y="2286000"/>
            <a:ext cx="3520440" cy="1572768"/>
          </a:xfrm>
          <a:prstGeom prst="roundRect">
            <a:avLst>
              <a:gd name="adj" fmla="val 4651"/>
            </a:avLst>
          </a:prstGeom>
          <a:solidFill>
            <a:srgbClr val="EEF3FA"/>
          </a:solidFill>
          <a:ln/>
        </p:spPr>
      </p:sp>
      <p:sp>
        <p:nvSpPr>
          <p:cNvPr id="16" name="Shape 12"/>
          <p:cNvSpPr/>
          <p:nvPr/>
        </p:nvSpPr>
        <p:spPr>
          <a:xfrm>
            <a:off x="8083296" y="245059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7" name="Image 2" descr="/home/claude/ai_ethics_deck/assets/che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2168" y="2569464"/>
            <a:ext cx="265176" cy="26517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705088" y="242316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&amp; Legitimate Uses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8083296" y="299923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7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 generally requires free, specific, informed, unconditional consent — with defined “Legitimate Uses” exemptions for state functions, benefits, employment and medical emergencies.</a:t>
            </a:r>
            <a:endParaRPr lang="en-US" sz="970" dirty="0"/>
          </a:p>
        </p:txBody>
      </p:sp>
      <p:sp>
        <p:nvSpPr>
          <p:cNvPr id="20" name="Shape 15"/>
          <p:cNvSpPr/>
          <p:nvPr/>
        </p:nvSpPr>
        <p:spPr>
          <a:xfrm>
            <a:off x="548640" y="4023360"/>
            <a:ext cx="3520440" cy="1572768"/>
          </a:xfrm>
          <a:prstGeom prst="roundRect">
            <a:avLst>
              <a:gd name="adj" fmla="val 4651"/>
            </a:avLst>
          </a:prstGeom>
          <a:solidFill>
            <a:srgbClr val="EEF3FA"/>
          </a:solidFill>
          <a:ln/>
        </p:spPr>
      </p:sp>
      <p:sp>
        <p:nvSpPr>
          <p:cNvPr id="21" name="Shape 16"/>
          <p:cNvSpPr/>
          <p:nvPr/>
        </p:nvSpPr>
        <p:spPr>
          <a:xfrm>
            <a:off x="713232" y="418795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2" name="Image 3" descr="/home/claude/ai_ethics_deck/assets/shie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104" y="4306824"/>
            <a:ext cx="265176" cy="26517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35024" y="41605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Data Fiduciary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713232" y="473659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7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Entities notified by government face extra duties: a Data Protection Officer, independent audits, and Data Protection Impact Assessments.</a:t>
            </a:r>
            <a:endParaRPr lang="en-US" sz="970" dirty="0"/>
          </a:p>
        </p:txBody>
      </p:sp>
      <p:sp>
        <p:nvSpPr>
          <p:cNvPr id="25" name="Shape 19"/>
          <p:cNvSpPr/>
          <p:nvPr/>
        </p:nvSpPr>
        <p:spPr>
          <a:xfrm>
            <a:off x="4233672" y="4023360"/>
            <a:ext cx="3520440" cy="1572768"/>
          </a:xfrm>
          <a:prstGeom prst="roundRect">
            <a:avLst>
              <a:gd name="adj" fmla="val 4651"/>
            </a:avLst>
          </a:prstGeom>
          <a:solidFill>
            <a:srgbClr val="EEF3FA"/>
          </a:solidFill>
          <a:ln/>
        </p:spPr>
      </p:sp>
      <p:sp>
        <p:nvSpPr>
          <p:cNvPr id="26" name="Shape 20"/>
          <p:cNvSpPr/>
          <p:nvPr/>
        </p:nvSpPr>
        <p:spPr>
          <a:xfrm>
            <a:off x="4398264" y="418795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7" name="Image 4" descr="/home/claude/ai_ethics_deck/assets/scal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7136" y="4306824"/>
            <a:ext cx="265176" cy="265176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020056" y="41605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Board of India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4398264" y="473659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7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independent, digital-first adjudicatory body to hear complaints, direct remedial action and impose penalties.</a:t>
            </a:r>
            <a:endParaRPr lang="en-US" sz="970" dirty="0"/>
          </a:p>
        </p:txBody>
      </p:sp>
      <p:sp>
        <p:nvSpPr>
          <p:cNvPr id="30" name="Shape 23"/>
          <p:cNvSpPr/>
          <p:nvPr/>
        </p:nvSpPr>
        <p:spPr>
          <a:xfrm>
            <a:off x="7918704" y="4023360"/>
            <a:ext cx="3520440" cy="1572768"/>
          </a:xfrm>
          <a:prstGeom prst="roundRect">
            <a:avLst>
              <a:gd name="adj" fmla="val 4651"/>
            </a:avLst>
          </a:prstGeom>
          <a:solidFill>
            <a:srgbClr val="EEF3FA"/>
          </a:solidFill>
          <a:ln/>
        </p:spPr>
      </p:sp>
      <p:sp>
        <p:nvSpPr>
          <p:cNvPr id="31" name="Shape 24"/>
          <p:cNvSpPr/>
          <p:nvPr/>
        </p:nvSpPr>
        <p:spPr>
          <a:xfrm>
            <a:off x="8083296" y="418795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32" name="Image 5" descr="/home/claude/ai_ethics_deck/assets/user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2168" y="4306824"/>
            <a:ext cx="265176" cy="265176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705088" y="41605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Children's Data</a:t>
            </a:r>
            <a:endParaRPr lang="en-US" sz="1250" dirty="0"/>
          </a:p>
        </p:txBody>
      </p:sp>
      <p:sp>
        <p:nvSpPr>
          <p:cNvPr id="34" name="Text 26"/>
          <p:cNvSpPr/>
          <p:nvPr/>
        </p:nvSpPr>
        <p:spPr>
          <a:xfrm>
            <a:off x="8083296" y="4736592"/>
            <a:ext cx="319125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7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Verifiable parental/guardian consent is required, with a bar on tracking, behavioural monitoring or targeted ads to children.</a:t>
            </a:r>
            <a:endParaRPr lang="en-US" sz="970" dirty="0"/>
          </a:p>
        </p:txBody>
      </p:sp>
      <p:sp>
        <p:nvSpPr>
          <p:cNvPr id="35" name="Text 27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The Digital Personal Data Protection Act, 2023 (No. 22 of 2023), Ministry of Electronics &amp; Information Technology.</a:t>
            </a:r>
            <a:endParaRPr lang="en-US" sz="900" dirty="0"/>
          </a:p>
        </p:txBody>
      </p:sp>
      <p:sp>
        <p:nvSpPr>
          <p:cNvPr id="36" name="Text 2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India's Legal &amp; Policy Framework</a:t>
            </a:r>
            <a:endParaRPr lang="en-US" sz="950" dirty="0"/>
          </a:p>
        </p:txBody>
      </p:sp>
      <p:sp>
        <p:nvSpPr>
          <p:cNvPr id="37" name="Text 29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IMPLEMENTATION ROADMAP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DPDP Rules, 2025: the Road to Full Enforcement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Notified by MeitY on 14 November 2025, the DPDP Rules operationalise the Act through an 18-month phased transition.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2066544" cy="2148840"/>
          </a:xfrm>
          <a:prstGeom prst="roundRect">
            <a:avLst>
              <a:gd name="adj" fmla="val 3540"/>
            </a:avLst>
          </a:prstGeom>
          <a:solidFill>
            <a:srgbClr val="EEF3FA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46888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Nov</a:t>
            </a:r>
            <a:endParaRPr lang="en-US" sz="14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58368" y="2990088"/>
            <a:ext cx="184708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2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notified; Data Protection Board's constitution and select procedural provisions take immediate effect.</a:t>
            </a:r>
            <a:endParaRPr lang="en-US" sz="920" dirty="0"/>
          </a:p>
        </p:txBody>
      </p:sp>
      <p:sp>
        <p:nvSpPr>
          <p:cNvPr id="8" name="Shape 6"/>
          <p:cNvSpPr/>
          <p:nvPr/>
        </p:nvSpPr>
        <p:spPr>
          <a:xfrm>
            <a:off x="2752344" y="2331720"/>
            <a:ext cx="2066544" cy="2148840"/>
          </a:xfrm>
          <a:prstGeom prst="roundRect">
            <a:avLst>
              <a:gd name="adj" fmla="val 3540"/>
            </a:avLst>
          </a:prstGeom>
          <a:solidFill>
            <a:srgbClr val="0C7A70"/>
          </a:solidFill>
          <a:ln/>
        </p:spPr>
      </p:sp>
      <p:sp>
        <p:nvSpPr>
          <p:cNvPr id="9" name="Text 7"/>
          <p:cNvSpPr/>
          <p:nvPr/>
        </p:nvSpPr>
        <p:spPr>
          <a:xfrm>
            <a:off x="2843784" y="246888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Jun–Aug</a:t>
            </a:r>
            <a:endParaRPr lang="en-US" sz="14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2862072" y="2990088"/>
            <a:ext cx="184708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Consent-manager ecosystem operationalised — interoperable, government-registered consent platforms.</a:t>
            </a:r>
            <a:endParaRPr lang="en-US" sz="920" dirty="0"/>
          </a:p>
        </p:txBody>
      </p:sp>
      <p:sp>
        <p:nvSpPr>
          <p:cNvPr id="11" name="Shape 9"/>
          <p:cNvSpPr/>
          <p:nvPr/>
        </p:nvSpPr>
        <p:spPr>
          <a:xfrm>
            <a:off x="4956048" y="2331720"/>
            <a:ext cx="2066544" cy="2148840"/>
          </a:xfrm>
          <a:prstGeom prst="roundRect">
            <a:avLst>
              <a:gd name="adj" fmla="val 3540"/>
            </a:avLst>
          </a:prstGeom>
          <a:solidFill>
            <a:srgbClr val="EEF3FA"/>
          </a:solidFill>
          <a:ln/>
        </p:spPr>
      </p:sp>
      <p:sp>
        <p:nvSpPr>
          <p:cNvPr id="12" name="Text 10"/>
          <p:cNvSpPr/>
          <p:nvPr/>
        </p:nvSpPr>
        <p:spPr>
          <a:xfrm>
            <a:off x="5047488" y="246888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Nov</a:t>
            </a:r>
            <a:endParaRPr lang="en-US" sz="14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65776" y="2990088"/>
            <a:ext cx="184708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2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“Soft enforcement” ends — legacy personal data must be re-validated with proper notice &amp; consent; supervision becomes active.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7159752" y="2331720"/>
            <a:ext cx="2066544" cy="2148840"/>
          </a:xfrm>
          <a:prstGeom prst="roundRect">
            <a:avLst>
              <a:gd name="adj" fmla="val 3540"/>
            </a:avLst>
          </a:prstGeom>
          <a:solidFill>
            <a:srgbClr val="EEF3FA"/>
          </a:solidFill>
          <a:ln/>
        </p:spPr>
      </p:sp>
      <p:sp>
        <p:nvSpPr>
          <p:cNvPr id="15" name="Text 13"/>
          <p:cNvSpPr/>
          <p:nvPr/>
        </p:nvSpPr>
        <p:spPr>
          <a:xfrm>
            <a:off x="7251192" y="246888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4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2027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269480" y="2990088"/>
            <a:ext cx="184708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2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mandatory audit cycle for Significant Data Fiduciaries — independent audits and Data Protection Impact Assessments.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9363456" y="2331720"/>
            <a:ext cx="2066544" cy="2148840"/>
          </a:xfrm>
          <a:prstGeom prst="roundRect">
            <a:avLst>
              <a:gd name="adj" fmla="val 3540"/>
            </a:avLst>
          </a:prstGeom>
          <a:solidFill>
            <a:srgbClr val="EEF3FA"/>
          </a:solidFill>
          <a:ln/>
        </p:spPr>
      </p:sp>
      <p:sp>
        <p:nvSpPr>
          <p:cNvPr id="18" name="Text 16"/>
          <p:cNvSpPr/>
          <p:nvPr/>
        </p:nvSpPr>
        <p:spPr>
          <a:xfrm>
            <a:off x="9454896" y="246888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May</a:t>
            </a:r>
            <a:endParaRPr lang="en-US" sz="14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2027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9473184" y="2990088"/>
            <a:ext cx="1847088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2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enforcement — the Data Protection Board's complete adjudicatory and penalty powers become active.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548640" y="4754880"/>
            <a:ext cx="10881360" cy="1234440"/>
          </a:xfrm>
          <a:prstGeom prst="roundRect">
            <a:avLst>
              <a:gd name="adj" fmla="val 5926"/>
            </a:avLst>
          </a:prstGeom>
          <a:solidFill>
            <a:srgbClr val="0C1F3D"/>
          </a:solidFill>
          <a:ln/>
        </p:spPr>
      </p:sp>
      <p:sp>
        <p:nvSpPr>
          <p:cNvPr id="21" name="Shape 19"/>
          <p:cNvSpPr/>
          <p:nvPr/>
        </p:nvSpPr>
        <p:spPr>
          <a:xfrm>
            <a:off x="777240" y="4974336"/>
            <a:ext cx="777240" cy="777240"/>
          </a:xfrm>
          <a:prstGeom prst="ellipse">
            <a:avLst/>
          </a:prstGeom>
          <a:solidFill>
            <a:srgbClr val="D98A2B"/>
          </a:solidFill>
          <a:ln/>
        </p:spPr>
      </p:sp>
      <p:pic>
        <p:nvPicPr>
          <p:cNvPr id="22" name="Image 0" descr="/home/claude/ai_ethics_deck/assets/warn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5157216"/>
            <a:ext cx="411480" cy="41148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691640" y="4864608"/>
            <a:ext cx="9509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Penalties &amp; Enforcement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691640" y="5193792"/>
            <a:ext cx="94640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penalties for non-compliance can reach up to ₹250 crore per instance (e.g., failure to implement reasonable security safeguards leading to a data breach) — decided case-by-case by the Data Protection Board of India.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DPDP Rules, 2025 (MeitY notification, 14 Nov 2025); PIB; India-briefing.com DPDP compliance timeline (2026).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India's Legal &amp; Policy Framework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FROM ADVISORIES TO GUIDELINES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MeitY's Regulatory Journey on AI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EEF3FA"/>
          </a:solidFill>
          <a:ln/>
        </p:spPr>
      </p:sp>
      <p:sp>
        <p:nvSpPr>
          <p:cNvPr id="5" name="Shape 3"/>
          <p:cNvSpPr/>
          <p:nvPr/>
        </p:nvSpPr>
        <p:spPr>
          <a:xfrm>
            <a:off x="749808" y="217170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6" name="Image 0" descr="/home/claude/ai_ethics_deck/assets/warn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" y="232714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920240"/>
            <a:ext cx="17373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Mar 2024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429000" y="1920240"/>
            <a:ext cx="24688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AI Advisory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989320" y="1892808"/>
            <a:ext cx="5257800" cy="11978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platforms to seek government permission before deploying “under-tested / unreliable” AI models to Indian users — industry raised concerns over an approval bottleneck.</a:t>
            </a:r>
            <a:endParaRPr lang="en-US" sz="1030" dirty="0"/>
          </a:p>
        </p:txBody>
      </p:sp>
      <p:sp>
        <p:nvSpPr>
          <p:cNvPr id="10" name="Shape 7"/>
          <p:cNvSpPr/>
          <p:nvPr/>
        </p:nvSpPr>
        <p:spPr>
          <a:xfrm>
            <a:off x="548640" y="338328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EEF3FA"/>
          </a:solidFill>
          <a:ln/>
        </p:spPr>
      </p:sp>
      <p:sp>
        <p:nvSpPr>
          <p:cNvPr id="11" name="Shape 8"/>
          <p:cNvSpPr/>
          <p:nvPr/>
        </p:nvSpPr>
        <p:spPr>
          <a:xfrm>
            <a:off x="749808" y="377190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2" name="Image 1" descr="/home/claude/ai_ethics_deck/assets/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56" y="3927348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00200" y="3520440"/>
            <a:ext cx="17373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 Mar 2024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3429000" y="3520440"/>
            <a:ext cx="24688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Revised Advisory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989320" y="3493008"/>
            <a:ext cx="5257800" cy="11978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Dropped the permission requirement. Retained duties to: label the possible fallibility of AI outputs, obtain explicit user consent for AI-generated content, and embed watermarks/metadata identifying synthetic (“deepfake”) content. Remains recommendatory, not legally binding.</a:t>
            </a:r>
            <a:endParaRPr lang="en-US" sz="1030" dirty="0"/>
          </a:p>
        </p:txBody>
      </p:sp>
      <p:sp>
        <p:nvSpPr>
          <p:cNvPr id="16" name="Shape 12"/>
          <p:cNvSpPr/>
          <p:nvPr/>
        </p:nvSpPr>
        <p:spPr>
          <a:xfrm>
            <a:off x="548640" y="498348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EEF3FA"/>
          </a:solidFill>
          <a:ln/>
        </p:spPr>
      </p:sp>
      <p:sp>
        <p:nvSpPr>
          <p:cNvPr id="17" name="Shape 13"/>
          <p:cNvSpPr/>
          <p:nvPr/>
        </p:nvSpPr>
        <p:spPr>
          <a:xfrm>
            <a:off x="749808" y="537210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8" name="Image 2" descr="/home/claude/ai_ethics_deck/assets/landmar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256" y="5527548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00200" y="5120640"/>
            <a:ext cx="17373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Nov 2025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3429000" y="5120640"/>
            <a:ext cx="24688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 AI Governance Guidelines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5989320" y="5093208"/>
            <a:ext cx="5257800" cy="11978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structured, principle-based national framework — developed by a subcommittee chaired by Prof. Balaraman Ravindran (IIT Madras) — superseding the earlier ad hoc advisory approach (see next two slides).</a:t>
            </a:r>
            <a:endParaRPr lang="en-US" sz="1030" dirty="0"/>
          </a:p>
        </p:txBody>
      </p:sp>
      <p:sp>
        <p:nvSpPr>
          <p:cNvPr id="22" name="Text 17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MeitY advisories (1 &amp; 15 Mar 2024); India AI Governance Guidelines, MeitY (5 Nov 2025), via PIB.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India's Legal &amp; Policy Framework</a:t>
            </a:r>
            <a:endParaRPr lang="en-US" sz="950" dirty="0"/>
          </a:p>
        </p:txBody>
      </p:sp>
      <p:sp>
        <p:nvSpPr>
          <p:cNvPr id="24" name="Text 19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554480"/>
            <a:ext cx="4206240" cy="42062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692640" y="2331720"/>
            <a:ext cx="1554480" cy="1554480"/>
          </a:xfrm>
          <a:prstGeom prst="ellipse">
            <a:avLst/>
          </a:prstGeom>
          <a:solidFill>
            <a:srgbClr val="1B3A66"/>
          </a:solidFill>
          <a:ln/>
        </p:spPr>
      </p:sp>
      <p:pic>
        <p:nvPicPr>
          <p:cNvPr id="6" name="Image 0" descr="/home/claude/ai_ethics_deck/assets/bra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269748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6974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Artificial Intelligence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AI is, how it differs from machine learning and deep learning, and the basic vocabulary every officer should know.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023360" cy="402336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 AI GOVERNANCE GUIDELINES, NOV 2025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Seven Sutras: India's Guiding Principles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philosophy: “Do No Harm” — balancing innovation with proportionate risk mitigation through adaptive, principle-based regulation.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286000"/>
            <a:ext cx="3429000" cy="1170432"/>
          </a:xfrm>
          <a:prstGeom prst="roundRect">
            <a:avLst>
              <a:gd name="adj" fmla="val 6250"/>
            </a:avLst>
          </a:prstGeom>
          <a:solidFill>
            <a:srgbClr val="13294F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0" y="2596896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59689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17320" y="2286000"/>
            <a:ext cx="2423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is the Foundation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160520" y="2286000"/>
            <a:ext cx="3429000" cy="1170432"/>
          </a:xfrm>
          <a:prstGeom prst="roundRect">
            <a:avLst>
              <a:gd name="adj" fmla="val 6250"/>
            </a:avLst>
          </a:prstGeom>
          <a:solidFill>
            <a:srgbClr val="13294F"/>
          </a:solidFill>
          <a:ln/>
        </p:spPr>
      </p:sp>
      <p:sp>
        <p:nvSpPr>
          <p:cNvPr id="11" name="Shape 9"/>
          <p:cNvSpPr/>
          <p:nvPr/>
        </p:nvSpPr>
        <p:spPr>
          <a:xfrm>
            <a:off x="4343400" y="2596896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sp>
        <p:nvSpPr>
          <p:cNvPr id="12" name="Text 10"/>
          <p:cNvSpPr/>
          <p:nvPr/>
        </p:nvSpPr>
        <p:spPr>
          <a:xfrm>
            <a:off x="4343400" y="259689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029200" y="2286000"/>
            <a:ext cx="2423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First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772400" y="2286000"/>
            <a:ext cx="3429000" cy="1170432"/>
          </a:xfrm>
          <a:prstGeom prst="roundRect">
            <a:avLst>
              <a:gd name="adj" fmla="val 6250"/>
            </a:avLst>
          </a:prstGeom>
          <a:solidFill>
            <a:srgbClr val="13294F"/>
          </a:solidFill>
          <a:ln/>
        </p:spPr>
      </p:sp>
      <p:sp>
        <p:nvSpPr>
          <p:cNvPr id="15" name="Shape 13"/>
          <p:cNvSpPr/>
          <p:nvPr/>
        </p:nvSpPr>
        <p:spPr>
          <a:xfrm>
            <a:off x="7955280" y="2596896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sp>
        <p:nvSpPr>
          <p:cNvPr id="16" name="Text 14"/>
          <p:cNvSpPr/>
          <p:nvPr/>
        </p:nvSpPr>
        <p:spPr>
          <a:xfrm>
            <a:off x="7955280" y="259689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641080" y="2286000"/>
            <a:ext cx="2423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Over Restraint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3639312"/>
            <a:ext cx="3429000" cy="1170432"/>
          </a:xfrm>
          <a:prstGeom prst="roundRect">
            <a:avLst>
              <a:gd name="adj" fmla="val 6250"/>
            </a:avLst>
          </a:prstGeom>
          <a:solidFill>
            <a:srgbClr val="13294F"/>
          </a:solidFill>
          <a:ln/>
        </p:spPr>
      </p:sp>
      <p:sp>
        <p:nvSpPr>
          <p:cNvPr id="19" name="Shape 17"/>
          <p:cNvSpPr/>
          <p:nvPr/>
        </p:nvSpPr>
        <p:spPr>
          <a:xfrm>
            <a:off x="731520" y="3950208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395020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417320" y="3639312"/>
            <a:ext cx="2423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Fairness &amp; Equity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160520" y="3639312"/>
            <a:ext cx="3429000" cy="1170432"/>
          </a:xfrm>
          <a:prstGeom prst="roundRect">
            <a:avLst>
              <a:gd name="adj" fmla="val 6250"/>
            </a:avLst>
          </a:prstGeom>
          <a:solidFill>
            <a:srgbClr val="13294F"/>
          </a:solidFill>
          <a:ln/>
        </p:spPr>
      </p:sp>
      <p:sp>
        <p:nvSpPr>
          <p:cNvPr id="23" name="Shape 21"/>
          <p:cNvSpPr/>
          <p:nvPr/>
        </p:nvSpPr>
        <p:spPr>
          <a:xfrm>
            <a:off x="4343400" y="3950208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sp>
        <p:nvSpPr>
          <p:cNvPr id="24" name="Text 22"/>
          <p:cNvSpPr/>
          <p:nvPr/>
        </p:nvSpPr>
        <p:spPr>
          <a:xfrm>
            <a:off x="4343400" y="395020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029200" y="3639312"/>
            <a:ext cx="2423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7772400" y="3639312"/>
            <a:ext cx="3429000" cy="1170432"/>
          </a:xfrm>
          <a:prstGeom prst="roundRect">
            <a:avLst>
              <a:gd name="adj" fmla="val 6250"/>
            </a:avLst>
          </a:prstGeom>
          <a:solidFill>
            <a:srgbClr val="13294F"/>
          </a:solidFill>
          <a:ln/>
        </p:spPr>
      </p:sp>
      <p:sp>
        <p:nvSpPr>
          <p:cNvPr id="27" name="Shape 25"/>
          <p:cNvSpPr/>
          <p:nvPr/>
        </p:nvSpPr>
        <p:spPr>
          <a:xfrm>
            <a:off x="7955280" y="3950208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sp>
        <p:nvSpPr>
          <p:cNvPr id="28" name="Text 26"/>
          <p:cNvSpPr/>
          <p:nvPr/>
        </p:nvSpPr>
        <p:spPr>
          <a:xfrm>
            <a:off x="7955280" y="395020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641080" y="3639312"/>
            <a:ext cx="2423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Understandable by Design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48640" y="4992624"/>
            <a:ext cx="3429000" cy="1170432"/>
          </a:xfrm>
          <a:prstGeom prst="roundRect">
            <a:avLst>
              <a:gd name="adj" fmla="val 6250"/>
            </a:avLst>
          </a:prstGeom>
          <a:solidFill>
            <a:srgbClr val="13294F"/>
          </a:solidFill>
          <a:ln/>
        </p:spPr>
      </p:sp>
      <p:sp>
        <p:nvSpPr>
          <p:cNvPr id="31" name="Shape 29"/>
          <p:cNvSpPr/>
          <p:nvPr/>
        </p:nvSpPr>
        <p:spPr>
          <a:xfrm>
            <a:off x="731520" y="5303520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sp>
        <p:nvSpPr>
          <p:cNvPr id="32" name="Text 30"/>
          <p:cNvSpPr/>
          <p:nvPr/>
        </p:nvSpPr>
        <p:spPr>
          <a:xfrm>
            <a:off x="731520" y="53035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C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1417320" y="4992624"/>
            <a:ext cx="2423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Safety, Resilience &amp; Sustainability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India AI Governance Guidelines, MeitY (5 Nov 2025).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India's Legal &amp; Policy Framework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 AI GOVERNANCE GUIDELINES, NOV 2025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Governance Pillars &amp; New Institutions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035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Pillars Structuring the Recommendations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2880360" cy="502920"/>
          </a:xfrm>
          <a:prstGeom prst="roundRect">
            <a:avLst>
              <a:gd name="adj" fmla="val 12727"/>
            </a:avLst>
          </a:prstGeom>
          <a:solidFill>
            <a:srgbClr val="EEF3FA"/>
          </a:solidFill>
          <a:ln/>
        </p:spPr>
      </p:sp>
      <p:sp>
        <p:nvSpPr>
          <p:cNvPr id="6" name="Text 4"/>
          <p:cNvSpPr/>
          <p:nvPr/>
        </p:nvSpPr>
        <p:spPr>
          <a:xfrm>
            <a:off x="658368" y="2057400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51560" y="205740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11880" y="2057400"/>
            <a:ext cx="2880360" cy="502920"/>
          </a:xfrm>
          <a:prstGeom prst="roundRect">
            <a:avLst>
              <a:gd name="adj" fmla="val 12727"/>
            </a:avLst>
          </a:prstGeom>
          <a:solidFill>
            <a:srgbClr val="EEF3FA"/>
          </a:solidFill>
          <a:ln/>
        </p:spPr>
      </p:sp>
      <p:sp>
        <p:nvSpPr>
          <p:cNvPr id="9" name="Text 7"/>
          <p:cNvSpPr/>
          <p:nvPr/>
        </p:nvSpPr>
        <p:spPr>
          <a:xfrm>
            <a:off x="3721608" y="2057400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114800" y="205740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Building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2715768"/>
            <a:ext cx="2880360" cy="502920"/>
          </a:xfrm>
          <a:prstGeom prst="roundRect">
            <a:avLst>
              <a:gd name="adj" fmla="val 12727"/>
            </a:avLst>
          </a:prstGeom>
          <a:solidFill>
            <a:srgbClr val="EEF3FA"/>
          </a:solidFill>
          <a:ln/>
        </p:spPr>
      </p:sp>
      <p:sp>
        <p:nvSpPr>
          <p:cNvPr id="12" name="Text 10"/>
          <p:cNvSpPr/>
          <p:nvPr/>
        </p:nvSpPr>
        <p:spPr>
          <a:xfrm>
            <a:off x="658368" y="2715768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51560" y="271576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Regulation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11880" y="2715768"/>
            <a:ext cx="2880360" cy="502920"/>
          </a:xfrm>
          <a:prstGeom prst="roundRect">
            <a:avLst>
              <a:gd name="adj" fmla="val 12727"/>
            </a:avLst>
          </a:prstGeom>
          <a:solidFill>
            <a:srgbClr val="EEF3FA"/>
          </a:solidFill>
          <a:ln/>
        </p:spPr>
      </p:sp>
      <p:sp>
        <p:nvSpPr>
          <p:cNvPr id="15" name="Text 13"/>
          <p:cNvSpPr/>
          <p:nvPr/>
        </p:nvSpPr>
        <p:spPr>
          <a:xfrm>
            <a:off x="3721608" y="2715768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14800" y="271576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Mitigation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3374136"/>
            <a:ext cx="2880360" cy="502920"/>
          </a:xfrm>
          <a:prstGeom prst="roundRect">
            <a:avLst>
              <a:gd name="adj" fmla="val 12727"/>
            </a:avLst>
          </a:prstGeom>
          <a:solidFill>
            <a:srgbClr val="EEF3FA"/>
          </a:solidFill>
          <a:ln/>
        </p:spPr>
      </p:sp>
      <p:sp>
        <p:nvSpPr>
          <p:cNvPr id="18" name="Text 16"/>
          <p:cNvSpPr/>
          <p:nvPr/>
        </p:nvSpPr>
        <p:spPr>
          <a:xfrm>
            <a:off x="658368" y="3374136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51560" y="3374136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611880" y="3374136"/>
            <a:ext cx="2880360" cy="502920"/>
          </a:xfrm>
          <a:prstGeom prst="roundRect">
            <a:avLst>
              <a:gd name="adj" fmla="val 12727"/>
            </a:avLst>
          </a:prstGeom>
          <a:solidFill>
            <a:srgbClr val="EEF3FA"/>
          </a:solidFill>
          <a:ln/>
        </p:spPr>
      </p:sp>
      <p:sp>
        <p:nvSpPr>
          <p:cNvPr id="21" name="Text 19"/>
          <p:cNvSpPr/>
          <p:nvPr/>
        </p:nvSpPr>
        <p:spPr>
          <a:xfrm>
            <a:off x="3721608" y="3374136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114800" y="3374136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4160520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Institutional Mechanisms Proposed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48640" y="4572000"/>
            <a:ext cx="3520440" cy="1508760"/>
          </a:xfrm>
          <a:prstGeom prst="roundRect">
            <a:avLst>
              <a:gd name="adj" fmla="val 4848"/>
            </a:avLst>
          </a:prstGeom>
          <a:solidFill>
            <a:srgbClr val="0C1F3D"/>
          </a:solidFill>
          <a:ln/>
        </p:spPr>
      </p:sp>
      <p:sp>
        <p:nvSpPr>
          <p:cNvPr id="25" name="Shape 23"/>
          <p:cNvSpPr/>
          <p:nvPr/>
        </p:nvSpPr>
        <p:spPr>
          <a:xfrm>
            <a:off x="731520" y="4754880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26" name="Image 0" descr="/home/claude/ai_ethics_deck/assets/land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08" y="4887468"/>
            <a:ext cx="283464" cy="283464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731520" y="53492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Group (AIGG)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731520" y="5687568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2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Apex body for cross-ministry policy coordination on AI.</a:t>
            </a:r>
            <a:endParaRPr lang="en-US" sz="920" dirty="0"/>
          </a:p>
        </p:txBody>
      </p:sp>
      <p:sp>
        <p:nvSpPr>
          <p:cNvPr id="29" name="Shape 26"/>
          <p:cNvSpPr/>
          <p:nvPr/>
        </p:nvSpPr>
        <p:spPr>
          <a:xfrm>
            <a:off x="4233672" y="4572000"/>
            <a:ext cx="3520440" cy="1508760"/>
          </a:xfrm>
          <a:prstGeom prst="roundRect">
            <a:avLst>
              <a:gd name="adj" fmla="val 4848"/>
            </a:avLst>
          </a:prstGeom>
          <a:solidFill>
            <a:srgbClr val="0C1F3D"/>
          </a:solidFill>
          <a:ln/>
        </p:spPr>
      </p:sp>
      <p:sp>
        <p:nvSpPr>
          <p:cNvPr id="30" name="Shape 27"/>
          <p:cNvSpPr/>
          <p:nvPr/>
        </p:nvSpPr>
        <p:spPr>
          <a:xfrm>
            <a:off x="4416552" y="4754880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31" name="Image 1" descr="/home/claude/ai_ethics_deck/assets/sca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140" y="4887468"/>
            <a:ext cx="283464" cy="283464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4416552" y="53492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Policy Expert Committee (TPEC)</a:t>
            </a:r>
            <a:endParaRPr lang="en-US" sz="1150" dirty="0"/>
          </a:p>
        </p:txBody>
      </p:sp>
      <p:sp>
        <p:nvSpPr>
          <p:cNvPr id="33" name="Text 29"/>
          <p:cNvSpPr/>
          <p:nvPr/>
        </p:nvSpPr>
        <p:spPr>
          <a:xfrm>
            <a:off x="4416552" y="5687568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2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and legal advisory body supporting the AIGG.</a:t>
            </a:r>
            <a:endParaRPr lang="en-US" sz="920" dirty="0"/>
          </a:p>
        </p:txBody>
      </p:sp>
      <p:sp>
        <p:nvSpPr>
          <p:cNvPr id="34" name="Shape 30"/>
          <p:cNvSpPr/>
          <p:nvPr/>
        </p:nvSpPr>
        <p:spPr>
          <a:xfrm>
            <a:off x="7918704" y="4572000"/>
            <a:ext cx="3520440" cy="1508760"/>
          </a:xfrm>
          <a:prstGeom prst="roundRect">
            <a:avLst>
              <a:gd name="adj" fmla="val 4848"/>
            </a:avLst>
          </a:prstGeom>
          <a:solidFill>
            <a:srgbClr val="0C1F3D"/>
          </a:solidFill>
          <a:ln/>
        </p:spPr>
      </p:sp>
      <p:sp>
        <p:nvSpPr>
          <p:cNvPr id="35" name="Shape 31"/>
          <p:cNvSpPr/>
          <p:nvPr/>
        </p:nvSpPr>
        <p:spPr>
          <a:xfrm>
            <a:off x="8101584" y="4754880"/>
            <a:ext cx="548640" cy="54864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36" name="Image 2" descr="/home/claude/ai_ethics_deck/assets/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4172" y="4887468"/>
            <a:ext cx="283464" cy="283464"/>
          </a:xfrm>
          <a:prstGeom prst="rect">
            <a:avLst/>
          </a:prstGeom>
        </p:spPr>
      </p:pic>
      <p:sp>
        <p:nvSpPr>
          <p:cNvPr id="37" name="Text 32"/>
          <p:cNvSpPr/>
          <p:nvPr/>
        </p:nvSpPr>
        <p:spPr>
          <a:xfrm>
            <a:off x="8101584" y="53492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Safety Institute (AISI)</a:t>
            </a:r>
            <a:endParaRPr lang="en-US" sz="1150" dirty="0"/>
          </a:p>
        </p:txBody>
      </p:sp>
      <p:sp>
        <p:nvSpPr>
          <p:cNvPr id="38" name="Text 33"/>
          <p:cNvSpPr/>
          <p:nvPr/>
        </p:nvSpPr>
        <p:spPr>
          <a:xfrm>
            <a:off x="8101584" y="5687568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2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Focused on testing, evaluation and development of AI safety standards.</a:t>
            </a:r>
            <a:endParaRPr lang="en-US" sz="920" dirty="0"/>
          </a:p>
        </p:txBody>
      </p:sp>
      <p:sp>
        <p:nvSpPr>
          <p:cNvPr id="39" name="Text 34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India AI Governance Guidelines, MeitY (5 Nov 2025).</a:t>
            </a:r>
            <a:endParaRPr lang="en-US" sz="900" dirty="0"/>
          </a:p>
        </p:txBody>
      </p:sp>
      <p:sp>
        <p:nvSpPr>
          <p:cNvPr id="40" name="Text 3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India's Legal &amp; Policy Framework</a:t>
            </a:r>
            <a:endParaRPr lang="en-US" sz="950" dirty="0"/>
          </a:p>
        </p:txBody>
      </p:sp>
      <p:sp>
        <p:nvSpPr>
          <p:cNvPr id="41" name="Text 3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THE CONCEPTUAL GROUNDWORK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NITI Aayog's “Responsible AI for All” (2021)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before the DPDP Act and MeitY's Guidelines, NITI Aayog's #AIForAll strategy laid India's conceptual groundwork for responsible AI, through a two-part approach paper.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5257800" cy="3383280"/>
          </a:xfrm>
          <a:prstGeom prst="roundRect">
            <a:avLst>
              <a:gd name="adj" fmla="val 2162"/>
            </a:avLst>
          </a:prstGeom>
          <a:solidFill>
            <a:srgbClr val="EEF3FA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1460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FEB 2021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77240" y="27889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Principles for Responsible AI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320040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&amp; Reliability</a:t>
            </a:r>
            <a:endParaRPr lang="en-US" sz="115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Equality</a:t>
            </a:r>
            <a:endParaRPr lang="en-US" sz="115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Inclusivity &amp; Non-Discrimination</a:t>
            </a:r>
            <a:endParaRPr lang="en-US" sz="115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&amp; Security</a:t>
            </a:r>
            <a:endParaRPr lang="en-US" sz="115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</a:t>
            </a:r>
            <a:endParaRPr lang="en-US" sz="115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15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&amp; Reinforcement of Positive Human Values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989320" y="2331720"/>
            <a:ext cx="5440680" cy="3383280"/>
          </a:xfrm>
          <a:prstGeom prst="roundRect">
            <a:avLst>
              <a:gd name="adj" fmla="val 2162"/>
            </a:avLst>
          </a:prstGeom>
          <a:solidFill>
            <a:srgbClr val="0C1F3D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0" y="251460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AUG 2021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217920" y="27889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Operationalising the Principles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217920" y="324612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institutional and regulatory mechanisms to embed these principles in practice — including sector regulators, self-regulatory bodies, and capacity-building for public officials.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217920" y="4617720"/>
            <a:ext cx="493776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these papers conceptually pre-date and underpin both the DPDP Act and MeitY's later Governance Guidelines — showing real continuity in India's approach.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NITI Aayog, “Responsible AI #AIForAll,” Approach Document Parts 1 (Feb 2021) &amp; 2 (Aug 2021).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India's Legal &amp; Policy Framework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554480"/>
            <a:ext cx="4206240" cy="42062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692640" y="2331720"/>
            <a:ext cx="1554480" cy="1554480"/>
          </a:xfrm>
          <a:prstGeom prst="ellipse">
            <a:avLst/>
          </a:prstGeom>
          <a:solidFill>
            <a:srgbClr val="1B3A66"/>
          </a:solidFill>
          <a:ln/>
        </p:spPr>
      </p:sp>
      <p:pic>
        <p:nvPicPr>
          <p:cNvPr id="6" name="Image 0" descr="/home/claude/ai_ethics_deck/assets/compa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269748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6974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Guidance for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A Officers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the principles from Modules 1–6 into practical, everyday decisions in public-sector AI use.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 · PRACTICAL GUIDANCE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Do's and Don'ts for Public-Sector AI Use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4572000"/>
          </a:xfrm>
          <a:prstGeom prst="roundRect">
            <a:avLst>
              <a:gd name="adj" fmla="val 1800"/>
            </a:avLst>
          </a:prstGeom>
          <a:solidFill>
            <a:srgbClr val="EEF3FA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901952"/>
            <a:ext cx="502920" cy="502920"/>
          </a:xfrm>
          <a:prstGeom prst="ellipse">
            <a:avLst/>
          </a:prstGeom>
          <a:solidFill>
            <a:srgbClr val="0C7A70"/>
          </a:solidFill>
          <a:ln/>
        </p:spPr>
      </p:sp>
      <p:pic>
        <p:nvPicPr>
          <p:cNvPr id="6" name="Image 0" descr="/home/claude/ai_ethics_deck/assets/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2020824"/>
            <a:ext cx="265176" cy="26517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190195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77240" y="2560320"/>
            <a:ext cx="484632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8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any AI-assisted decision affecting a citizen as one that must remain explainable and subject to human review.</a:t>
            </a:r>
            <a:endParaRPr lang="en-US" sz="1200" dirty="0"/>
          </a:p>
          <a:p>
            <a:pPr marL="342900" indent="-342900">
              <a:lnSpc>
                <a:spcPct val="108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a Data Protection Impact Assessment before deploying AI systems that process citizens' personal data.</a:t>
            </a:r>
            <a:endParaRPr lang="en-US" sz="1200" dirty="0"/>
          </a:p>
          <a:p>
            <a:pPr marL="342900" indent="-342900">
              <a:lnSpc>
                <a:spcPct val="108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Clearly disclose to citizens when they are interacting with, or being assessed by, an AI system.</a:t>
            </a:r>
            <a:endParaRPr lang="en-US" sz="1200" dirty="0"/>
          </a:p>
          <a:p>
            <a:pPr marL="342900" indent="-342900">
              <a:lnSpc>
                <a:spcPct val="108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empanelled / approved AI service providers compliant with government security guidance.</a:t>
            </a:r>
            <a:endParaRPr lang="en-US" sz="1200" dirty="0"/>
          </a:p>
          <a:p>
            <a:pPr marL="342900" indent="-342900">
              <a:lnSpc>
                <a:spcPct val="1080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in grievance-redressal and appeal mechanisms for any automated or AI-assisted decision.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080760" y="1691640"/>
            <a:ext cx="5349240" cy="4572000"/>
          </a:xfrm>
          <a:prstGeom prst="roundRect">
            <a:avLst>
              <a:gd name="adj" fmla="val 1800"/>
            </a:avLst>
          </a:prstGeom>
          <a:solidFill>
            <a:srgbClr val="0C1F3D"/>
          </a:solidFill>
          <a:ln/>
        </p:spPr>
      </p:sp>
      <p:sp>
        <p:nvSpPr>
          <p:cNvPr id="10" name="Shape 7"/>
          <p:cNvSpPr/>
          <p:nvPr/>
        </p:nvSpPr>
        <p:spPr>
          <a:xfrm>
            <a:off x="6309360" y="1901952"/>
            <a:ext cx="502920" cy="502920"/>
          </a:xfrm>
          <a:prstGeom prst="ellipse">
            <a:avLst/>
          </a:prstGeom>
          <a:solidFill>
            <a:srgbClr val="D98A2B"/>
          </a:solidFill>
          <a:ln/>
        </p:spPr>
      </p:sp>
      <p:pic>
        <p:nvPicPr>
          <p:cNvPr id="11" name="Image 1" descr="/home/claude/ai_ethics_deck/assets/b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232" y="2020824"/>
            <a:ext cx="265176" cy="26517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03720" y="190195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DON'T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309360" y="2560320"/>
            <a:ext cx="484632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AI for profiling or surveillance without clear legal authority and proportionality safeguards.</a:t>
            </a:r>
            <a:endParaRPr lang="en-US" sz="1200" dirty="0"/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an AI output as objective or infallible — always apply human judgement, especially in welfare, policing or eligibility decisions.</a:t>
            </a:r>
            <a:endParaRPr lang="en-US" sz="1200" dirty="0"/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 bias-testing — an untested model can silently discriminate against vulnerable groups.</a:t>
            </a:r>
            <a:endParaRPr lang="en-US" sz="1200" dirty="0"/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citizens' personal data with third-party AI tools without verifying lawful basis and safeguards under the DPDP Act.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 · Guidance for Group A Officers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1051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105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A7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783080"/>
            <a:ext cx="10195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has evolved from a 1956 research proposal to a general-purpose technology reshaping governance — in roughly seventy years.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277063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7706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A7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4440" y="2743200"/>
            <a:ext cx="10195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recent leap is powered as much by data centres and compute as by algorithms — with real infrastructure, energy and cost implications.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373075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7307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A7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3703320"/>
            <a:ext cx="10195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risk is not theoretical: courts in the Netherlands, the UK, Italy and the EU have already ruled against real government and corporate AI systems.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469087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46908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A7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40" y="4663440"/>
            <a:ext cx="10195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 now has two complementary pillars of AI governance: the binding DPDP Act, 2023 (data rights) and the emerging India AI Governance Guidelines (AI-specific principles).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48640" y="5650992"/>
            <a:ext cx="502920" cy="502920"/>
          </a:xfrm>
          <a:prstGeom prst="ellipse">
            <a:avLst/>
          </a:prstGeom>
          <a:solidFill>
            <a:srgbClr val="0C1F3D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56509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A7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40" y="5623560"/>
            <a:ext cx="10195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Group A officer, responsible AI adoption means transparency, accountability, human oversight and citizen-centric design — by default, not as an afterthought.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Fundamentals of AI &amp; Ethics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FURTHER READING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 &amp; Sources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A.M. Turing, “Computing Machinery and Intelligence,” Mind, Vol. 59 (1950).</a:t>
            </a:r>
            <a:endParaRPr lang="en-US" sz="1030" dirty="0"/>
          </a:p>
        </p:txBody>
      </p:sp>
      <p:sp>
        <p:nvSpPr>
          <p:cNvPr id="5" name="Text 3"/>
          <p:cNvSpPr/>
          <p:nvPr/>
        </p:nvSpPr>
        <p:spPr>
          <a:xfrm>
            <a:off x="548640" y="224028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Dartmouth College, “AI @ Dartmouth: Our Story” — the 1956 Dartmouth Summer Research Project.</a:t>
            </a:r>
            <a:endParaRPr lang="en-US" sz="1030" dirty="0"/>
          </a:p>
        </p:txBody>
      </p:sp>
      <p:sp>
        <p:nvSpPr>
          <p:cNvPr id="6" name="Text 4"/>
          <p:cNvSpPr/>
          <p:nvPr/>
        </p:nvSpPr>
        <p:spPr>
          <a:xfrm>
            <a:off x="548640" y="278892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Krizhevsky, Sutskever &amp; Hinton, “ImageNet Classification with Deep Convolutional Neural Networks,” NeurIPS (2012).</a:t>
            </a:r>
            <a:endParaRPr lang="en-US" sz="1030" dirty="0"/>
          </a:p>
        </p:txBody>
      </p:sp>
      <p:sp>
        <p:nvSpPr>
          <p:cNvPr id="7" name="Text 5"/>
          <p:cNvSpPr/>
          <p:nvPr/>
        </p:nvSpPr>
        <p:spPr>
          <a:xfrm>
            <a:off x="548640" y="333756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Vaswani et al., “Attention Is All You Need,” arXiv:1706.03762 (2017).</a:t>
            </a:r>
            <a:endParaRPr lang="en-US" sz="1030" dirty="0"/>
          </a:p>
        </p:txBody>
      </p:sp>
      <p:sp>
        <p:nvSpPr>
          <p:cNvPr id="8" name="Text 6"/>
          <p:cNvSpPr/>
          <p:nvPr/>
        </p:nvSpPr>
        <p:spPr>
          <a:xfrm>
            <a:off x="548640" y="388620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International Energy Agency, “Energy and AI” / data-centre electricity findings (2026).</a:t>
            </a:r>
            <a:endParaRPr lang="en-US" sz="1030" dirty="0"/>
          </a:p>
        </p:txBody>
      </p:sp>
      <p:sp>
        <p:nvSpPr>
          <p:cNvPr id="9" name="Text 7"/>
          <p:cNvSpPr/>
          <p:nvPr/>
        </p:nvSpPr>
        <p:spPr>
          <a:xfrm>
            <a:off x="548640" y="443484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IndiaAI Mission — Union Cabinet approval (Mar 2024); PIB &amp; Medianama budget reporting (2026).</a:t>
            </a:r>
            <a:endParaRPr lang="en-US" sz="1030" dirty="0"/>
          </a:p>
        </p:txBody>
      </p:sp>
      <p:sp>
        <p:nvSpPr>
          <p:cNvPr id="10" name="Text 8"/>
          <p:cNvSpPr/>
          <p:nvPr/>
        </p:nvSpPr>
        <p:spPr>
          <a:xfrm>
            <a:off x="548640" y="498348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District Court of The Hague, SyRI judgment, ECLI:NL:RBDHA:2020:865 (Feb 2020).</a:t>
            </a:r>
            <a:endParaRPr lang="en-US" sz="103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 (Bridges) v Chief Constable of South Wales Police [2020] EWCA Civ 1058.</a:t>
            </a:r>
            <a:endParaRPr lang="en-US" sz="1030" dirty="0"/>
          </a:p>
        </p:txBody>
      </p:sp>
      <p:sp>
        <p:nvSpPr>
          <p:cNvPr id="12" name="Text 10"/>
          <p:cNvSpPr/>
          <p:nvPr/>
        </p:nvSpPr>
        <p:spPr>
          <a:xfrm>
            <a:off x="6172200" y="169164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Court of Bologna, Deliveroo algorithm ruling (Jan 2021).</a:t>
            </a:r>
            <a:endParaRPr lang="en-US" sz="1030" dirty="0"/>
          </a:p>
        </p:txBody>
      </p:sp>
      <p:sp>
        <p:nvSpPr>
          <p:cNvPr id="13" name="Text 11"/>
          <p:cNvSpPr/>
          <p:nvPr/>
        </p:nvSpPr>
        <p:spPr>
          <a:xfrm>
            <a:off x="6172200" y="224028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CJEU, Case C-634/21 SCHUFA Holding (Dec 2023); CJEU, Dun &amp; Bradstreet Austria (Feb 2025).</a:t>
            </a:r>
            <a:endParaRPr lang="en-US" sz="1030" dirty="0"/>
          </a:p>
        </p:txBody>
      </p:sp>
      <p:sp>
        <p:nvSpPr>
          <p:cNvPr id="14" name="Text 12"/>
          <p:cNvSpPr/>
          <p:nvPr/>
        </p:nvSpPr>
        <p:spPr>
          <a:xfrm>
            <a:off x="6172200" y="278892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State v. Loomis, 881 N.W.2d 749 (Wisconsin Supreme Court, 2016).</a:t>
            </a:r>
            <a:endParaRPr lang="en-US" sz="1030" dirty="0"/>
          </a:p>
        </p:txBody>
      </p:sp>
      <p:sp>
        <p:nvSpPr>
          <p:cNvPr id="15" name="Text 13"/>
          <p:cNvSpPr/>
          <p:nvPr/>
        </p:nvSpPr>
        <p:spPr>
          <a:xfrm>
            <a:off x="6172200" y="333756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European Commission, Digital Strategy — the EU AI Act; euaiact.com implementation timeline.</a:t>
            </a:r>
            <a:endParaRPr lang="en-US" sz="1030" dirty="0"/>
          </a:p>
        </p:txBody>
      </p:sp>
      <p:sp>
        <p:nvSpPr>
          <p:cNvPr id="16" name="Text 14"/>
          <p:cNvSpPr/>
          <p:nvPr/>
        </p:nvSpPr>
        <p:spPr>
          <a:xfrm>
            <a:off x="6172200" y="388620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The Digital Personal Data Protection Act, 2023 (No. 22 of 2023) &amp; DPDP Rules, 2025 — Ministry of Electronics &amp; IT.</a:t>
            </a:r>
            <a:endParaRPr lang="en-US" sz="1030" dirty="0"/>
          </a:p>
        </p:txBody>
      </p:sp>
      <p:sp>
        <p:nvSpPr>
          <p:cNvPr id="17" name="Text 15"/>
          <p:cNvSpPr/>
          <p:nvPr/>
        </p:nvSpPr>
        <p:spPr>
          <a:xfrm>
            <a:off x="6172200" y="443484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MeitY AI Advisories (1 &amp; 15 Mar 2024); India AI Governance Guidelines (5 Nov 2025), via PIB.</a:t>
            </a:r>
            <a:endParaRPr lang="en-US" sz="1030" dirty="0"/>
          </a:p>
        </p:txBody>
      </p:sp>
      <p:sp>
        <p:nvSpPr>
          <p:cNvPr id="18" name="Text 16"/>
          <p:cNvSpPr/>
          <p:nvPr/>
        </p:nvSpPr>
        <p:spPr>
          <a:xfrm>
            <a:off x="6172200" y="4983480"/>
            <a:ext cx="53492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NITI Aayog, “Responsible AI #AIForAll,” Approach Document Parts 1 &amp; 2 (2021).</a:t>
            </a:r>
            <a:endParaRPr lang="en-US" sz="1030" dirty="0"/>
          </a:p>
        </p:txBody>
      </p:sp>
      <p:sp>
        <p:nvSpPr>
          <p:cNvPr id="19" name="Text 17"/>
          <p:cNvSpPr/>
          <p:nvPr/>
        </p:nvSpPr>
        <p:spPr>
          <a:xfrm>
            <a:off x="548640" y="61722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fact and figure in this presentation has been cross-checked against the primary or authoritative secondary source listed above. Regulatory timelines (EU AI Act, DPDP Rules) reflect status as of August 2026 and are subject to further change.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Fundamentals of AI &amp; Ethics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95360" y="-2103120"/>
            <a:ext cx="6035040" cy="60350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389120"/>
            <a:ext cx="3840480" cy="384048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Shape 2"/>
          <p:cNvSpPr/>
          <p:nvPr/>
        </p:nvSpPr>
        <p:spPr>
          <a:xfrm>
            <a:off x="5184648" y="1828800"/>
            <a:ext cx="1828800" cy="182880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5" name="Image 0" descr="/home/claude/ai_ethics_deck/assets/handshak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560" y="2267712"/>
            <a:ext cx="950976" cy="9509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3886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548640" y="475488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612648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Fundamentals of Artificial Intelligence &amp; Ethics  ·  Officer Training Programme, Group A Officers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Artificial Intelligence?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EEF3F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783080"/>
            <a:ext cx="10241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i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“Artificial Intelligence is the branch of computer science concerned with building systems that can perform tasks which, when performed by a human, are understood to require intelligence — reasoning, learning from experience, perceiving the world, understanding language, and making decisions.”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48640" y="3337560"/>
            <a:ext cx="2029968" cy="2423160"/>
          </a:xfrm>
          <a:prstGeom prst="roundRect">
            <a:avLst>
              <a:gd name="adj" fmla="val 3604"/>
            </a:avLst>
          </a:prstGeom>
          <a:solidFill>
            <a:srgbClr val="FFFFFF"/>
          </a:solidFill>
          <a:ln w="9525">
            <a:solidFill>
              <a:srgbClr val="D7E1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43584" y="356616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8" name="Image 0" descr="/home/claude/ai_ethics_deck/assets/cp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032" y="3721608"/>
            <a:ext cx="329184" cy="32918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58368" y="4343400"/>
            <a:ext cx="1810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From Data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76656" y="4800600"/>
            <a:ext cx="177393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Improving performance by finding patterns in examples, rather than following only hand-written rules.</a:t>
            </a:r>
            <a:endParaRPr lang="en-US" sz="980" dirty="0"/>
          </a:p>
        </p:txBody>
      </p:sp>
      <p:sp>
        <p:nvSpPr>
          <p:cNvPr id="11" name="Shape 8"/>
          <p:cNvSpPr/>
          <p:nvPr/>
        </p:nvSpPr>
        <p:spPr>
          <a:xfrm>
            <a:off x="2715768" y="3337560"/>
            <a:ext cx="2029968" cy="2423160"/>
          </a:xfrm>
          <a:prstGeom prst="roundRect">
            <a:avLst>
              <a:gd name="adj" fmla="val 3604"/>
            </a:avLst>
          </a:prstGeom>
          <a:solidFill>
            <a:srgbClr val="FFFFFF"/>
          </a:solidFill>
          <a:ln w="9525">
            <a:solidFill>
              <a:srgbClr val="D7E1EE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410712" y="356616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3" name="Image 1" descr="/home/claude/ai_ethics_deck/assets/netwo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0" y="3721608"/>
            <a:ext cx="329184" cy="32918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825496" y="4343400"/>
            <a:ext cx="1810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&amp; Problem-Solving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2843784" y="4800600"/>
            <a:ext cx="177393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Drawing inferences, planning steps, and solving tasks with defined goals and constraints.</a:t>
            </a:r>
            <a:endParaRPr lang="en-US" sz="980" dirty="0"/>
          </a:p>
        </p:txBody>
      </p:sp>
      <p:sp>
        <p:nvSpPr>
          <p:cNvPr id="16" name="Shape 12"/>
          <p:cNvSpPr/>
          <p:nvPr/>
        </p:nvSpPr>
        <p:spPr>
          <a:xfrm>
            <a:off x="4882896" y="3337560"/>
            <a:ext cx="2029968" cy="2423160"/>
          </a:xfrm>
          <a:prstGeom prst="roundRect">
            <a:avLst>
              <a:gd name="adj" fmla="val 3604"/>
            </a:avLst>
          </a:prstGeom>
          <a:solidFill>
            <a:srgbClr val="FFFFFF"/>
          </a:solidFill>
          <a:ln w="9525">
            <a:solidFill>
              <a:srgbClr val="D7E1EE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577840" y="356616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8" name="Image 2" descr="/home/claude/ai_ethics_deck/assets/ey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288" y="3721608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992624" y="4343400"/>
            <a:ext cx="1810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5010912" y="4800600"/>
            <a:ext cx="177393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Interpreting images, speech, video and sensor data (computer vision, speech recognition).</a:t>
            </a:r>
            <a:endParaRPr lang="en-US" sz="980" dirty="0"/>
          </a:p>
        </p:txBody>
      </p:sp>
      <p:sp>
        <p:nvSpPr>
          <p:cNvPr id="21" name="Shape 16"/>
          <p:cNvSpPr/>
          <p:nvPr/>
        </p:nvSpPr>
        <p:spPr>
          <a:xfrm>
            <a:off x="7050024" y="3337560"/>
            <a:ext cx="2029968" cy="2423160"/>
          </a:xfrm>
          <a:prstGeom prst="roundRect">
            <a:avLst>
              <a:gd name="adj" fmla="val 3604"/>
            </a:avLst>
          </a:prstGeom>
          <a:solidFill>
            <a:srgbClr val="FFFFFF"/>
          </a:solidFill>
          <a:ln w="9525">
            <a:solidFill>
              <a:srgbClr val="D7E1EE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7744968" y="356616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3" name="Image 3" descr="/home/claude/ai_ethics_deck/assets/commen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0416" y="3721608"/>
            <a:ext cx="329184" cy="32918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159752" y="4343400"/>
            <a:ext cx="1810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Understanding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7178040" y="4800600"/>
            <a:ext cx="177393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Reading, generating and conversing in human language (as in today's chatbots and assistants).</a:t>
            </a:r>
            <a:endParaRPr lang="en-US" sz="980" dirty="0"/>
          </a:p>
        </p:txBody>
      </p:sp>
      <p:sp>
        <p:nvSpPr>
          <p:cNvPr id="26" name="Shape 20"/>
          <p:cNvSpPr/>
          <p:nvPr/>
        </p:nvSpPr>
        <p:spPr>
          <a:xfrm>
            <a:off x="9217152" y="3337560"/>
            <a:ext cx="2029968" cy="2423160"/>
          </a:xfrm>
          <a:prstGeom prst="roundRect">
            <a:avLst>
              <a:gd name="adj" fmla="val 3604"/>
            </a:avLst>
          </a:prstGeom>
          <a:solidFill>
            <a:srgbClr val="FFFFFF"/>
          </a:solidFill>
          <a:ln w="9525">
            <a:solidFill>
              <a:srgbClr val="D7E1EE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9912096" y="3566160"/>
            <a:ext cx="640080" cy="64008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8" name="Image 4" descr="/home/claude/ai_ethics_deck/assets/compas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7544" y="3721608"/>
            <a:ext cx="329184" cy="329184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9326880" y="4343400"/>
            <a:ext cx="1810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Decision-Making</a:t>
            </a:r>
            <a:endParaRPr lang="en-US" sz="1250" dirty="0"/>
          </a:p>
        </p:txBody>
      </p:sp>
      <p:sp>
        <p:nvSpPr>
          <p:cNvPr id="30" name="Text 23"/>
          <p:cNvSpPr/>
          <p:nvPr/>
        </p:nvSpPr>
        <p:spPr>
          <a:xfrm>
            <a:off x="9345168" y="4800600"/>
            <a:ext cx="177393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Acting or recommending actions with limited or no real-time human input.</a:t>
            </a:r>
            <a:endParaRPr lang="en-US" sz="980" dirty="0"/>
          </a:p>
        </p:txBody>
      </p:sp>
      <p:sp>
        <p:nvSpPr>
          <p:cNvPr id="31" name="Text 2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Understanding Artificial Intelligence</a:t>
            </a:r>
            <a:endParaRPr lang="en-US" sz="950" dirty="0"/>
          </a:p>
        </p:txBody>
      </p:sp>
      <p:sp>
        <p:nvSpPr>
          <p:cNvPr id="32" name="Text 25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AI, Machine Learning &amp; Deep Learning Nest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280160" y="2103120"/>
            <a:ext cx="2834640" cy="2834640"/>
          </a:xfrm>
          <a:prstGeom prst="ellipse">
            <a:avLst/>
          </a:prstGeom>
          <a:solidFill>
            <a:srgbClr val="0C1F3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09928" y="2532888"/>
            <a:ext cx="1975104" cy="1975104"/>
          </a:xfrm>
          <a:prstGeom prst="ellipse">
            <a:avLst/>
          </a:prstGeom>
          <a:solidFill>
            <a:srgbClr val="0C7A7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48840" y="2971800"/>
            <a:ext cx="1097280" cy="1097280"/>
          </a:xfrm>
          <a:prstGeom prst="ellipse">
            <a:avLst/>
          </a:prstGeom>
          <a:solidFill>
            <a:srgbClr val="D98A2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25880" y="2221992"/>
            <a:ext cx="2743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Artificial</a:t>
            </a:r>
            <a:endParaRPr lang="en-US" sz="11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Intelligence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737360" y="26517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</a:t>
            </a:r>
            <a:endParaRPr lang="en-US" sz="10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167128" y="3319272"/>
            <a:ext cx="10607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</a:t>
            </a:r>
            <a:endParaRPr lang="en-US" sz="9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48640" y="5294376"/>
            <a:ext cx="128016" cy="128016"/>
          </a:xfrm>
          <a:prstGeom prst="ellipse">
            <a:avLst/>
          </a:prstGeom>
          <a:solidFill>
            <a:srgbClr val="0C1F3D"/>
          </a:solidFill>
          <a:ln/>
        </p:spPr>
      </p:sp>
      <p:sp>
        <p:nvSpPr>
          <p:cNvPr id="11" name="Text 9"/>
          <p:cNvSpPr/>
          <p:nvPr/>
        </p:nvSpPr>
        <p:spPr>
          <a:xfrm>
            <a:off x="786384" y="5184648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Artificial Intelligence — any system exhibiting intelligent behaviour.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548640" y="5769864"/>
            <a:ext cx="128016" cy="128016"/>
          </a:xfrm>
          <a:prstGeom prst="ellipse">
            <a:avLst/>
          </a:prstGeom>
          <a:solidFill>
            <a:srgbClr val="0C7A70"/>
          </a:solidFill>
          <a:ln/>
        </p:spPr>
      </p:sp>
      <p:sp>
        <p:nvSpPr>
          <p:cNvPr id="13" name="Text 11"/>
          <p:cNvSpPr/>
          <p:nvPr/>
        </p:nvSpPr>
        <p:spPr>
          <a:xfrm>
            <a:off x="786384" y="5660136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Learning — systems that learn statistical patterns from data, rather than following only explicit rules.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548640" y="6245352"/>
            <a:ext cx="128016" cy="128016"/>
          </a:xfrm>
          <a:prstGeom prst="ellipse">
            <a:avLst/>
          </a:prstGeom>
          <a:solidFill>
            <a:srgbClr val="D98A2B"/>
          </a:solidFill>
          <a:ln/>
        </p:spPr>
      </p:sp>
      <p:sp>
        <p:nvSpPr>
          <p:cNvPr id="15" name="Text 13"/>
          <p:cNvSpPr/>
          <p:nvPr/>
        </p:nvSpPr>
        <p:spPr>
          <a:xfrm>
            <a:off x="786384" y="6135624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Learning — ML using multi-layered “neural networks,” the technique behind today's LLMs.</a:t>
            </a:r>
            <a:endParaRPr lang="en-US" sz="930" dirty="0"/>
          </a:p>
        </p:txBody>
      </p:sp>
      <p:sp>
        <p:nvSpPr>
          <p:cNvPr id="16" name="Text 14"/>
          <p:cNvSpPr/>
          <p:nvPr/>
        </p:nvSpPr>
        <p:spPr>
          <a:xfrm>
            <a:off x="5943600" y="1691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Types of AI, by Capability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5943600" y="2194560"/>
            <a:ext cx="5669280" cy="1234440"/>
          </a:xfrm>
          <a:prstGeom prst="roundRect">
            <a:avLst>
              <a:gd name="adj" fmla="val 5185"/>
            </a:avLst>
          </a:prstGeom>
          <a:solidFill>
            <a:srgbClr val="EEF3FA"/>
          </a:solidFill>
          <a:ln/>
        </p:spPr>
      </p:sp>
      <p:sp>
        <p:nvSpPr>
          <p:cNvPr id="18" name="Shape 16"/>
          <p:cNvSpPr/>
          <p:nvPr/>
        </p:nvSpPr>
        <p:spPr>
          <a:xfrm>
            <a:off x="6108192" y="2414016"/>
            <a:ext cx="566928" cy="566928"/>
          </a:xfrm>
          <a:prstGeom prst="ellipse">
            <a:avLst/>
          </a:prstGeom>
          <a:solidFill>
            <a:srgbClr val="0C7A70"/>
          </a:solidFill>
          <a:ln/>
        </p:spPr>
      </p:sp>
      <p:pic>
        <p:nvPicPr>
          <p:cNvPr id="19" name="Image 0" descr="/home/claude/ai_ethics_deck/assets/b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52" y="2551176"/>
            <a:ext cx="292608" cy="29260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6812280" y="2322576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 AI (ANI)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12280" y="2633472"/>
            <a:ext cx="47091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for a specific task — voice assistants, spam filters, recommendation engines, today's LLMs. All AI in real-world use today is narrow AI.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943600" y="3584448"/>
            <a:ext cx="5669280" cy="1234440"/>
          </a:xfrm>
          <a:prstGeom prst="roundRect">
            <a:avLst>
              <a:gd name="adj" fmla="val 5185"/>
            </a:avLst>
          </a:prstGeom>
          <a:solidFill>
            <a:srgbClr val="EEF3FA"/>
          </a:solidFill>
          <a:ln/>
        </p:spPr>
      </p:sp>
      <p:sp>
        <p:nvSpPr>
          <p:cNvPr id="23" name="Shape 20"/>
          <p:cNvSpPr/>
          <p:nvPr/>
        </p:nvSpPr>
        <p:spPr>
          <a:xfrm>
            <a:off x="6108192" y="3803904"/>
            <a:ext cx="566928" cy="566928"/>
          </a:xfrm>
          <a:prstGeom prst="ellipse">
            <a:avLst/>
          </a:prstGeom>
          <a:solidFill>
            <a:srgbClr val="A8641A"/>
          </a:solidFill>
          <a:ln/>
        </p:spPr>
      </p:sp>
      <p:pic>
        <p:nvPicPr>
          <p:cNvPr id="24" name="Image 1" descr="/home/claude/ai_ethics_deck/assets/ques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352" y="3941064"/>
            <a:ext cx="292608" cy="292608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6812280" y="3712464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 (AGI)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6812280" y="4023360"/>
            <a:ext cx="47091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hypothetical system with human-level reasoning across any domain. Not yet achieved — an active research goal, not a current reality.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5943600" y="4974336"/>
            <a:ext cx="5669280" cy="1234440"/>
          </a:xfrm>
          <a:prstGeom prst="roundRect">
            <a:avLst>
              <a:gd name="adj" fmla="val 5185"/>
            </a:avLst>
          </a:prstGeom>
          <a:solidFill>
            <a:srgbClr val="EEF3FA"/>
          </a:solidFill>
          <a:ln/>
        </p:spPr>
      </p:sp>
      <p:sp>
        <p:nvSpPr>
          <p:cNvPr id="28" name="Shape 24"/>
          <p:cNvSpPr/>
          <p:nvPr/>
        </p:nvSpPr>
        <p:spPr>
          <a:xfrm>
            <a:off x="6108192" y="5193792"/>
            <a:ext cx="566928" cy="566928"/>
          </a:xfrm>
          <a:prstGeom prst="ellipse">
            <a:avLst/>
          </a:prstGeom>
          <a:solidFill>
            <a:srgbClr val="8A3B7A"/>
          </a:solidFill>
          <a:ln/>
        </p:spPr>
      </p:sp>
      <p:pic>
        <p:nvPicPr>
          <p:cNvPr id="29" name="Image 2" descr="/home/claude/ai_ethics_deck/assets/warni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5352" y="5330952"/>
            <a:ext cx="292608" cy="292608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6812280" y="5102352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 AI (ASI)</a:t>
            </a:r>
            <a:endParaRPr lang="en-US" sz="1350" dirty="0"/>
          </a:p>
        </p:txBody>
      </p:sp>
      <p:sp>
        <p:nvSpPr>
          <p:cNvPr id="31" name="Text 26"/>
          <p:cNvSpPr/>
          <p:nvPr/>
        </p:nvSpPr>
        <p:spPr>
          <a:xfrm>
            <a:off x="6812280" y="5413248"/>
            <a:ext cx="47091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theoretical intelligence surpassing human capability across all domains. Remains speculative and is debated among researchers.</a:t>
            </a:r>
            <a:endParaRPr lang="en-US" sz="1050" dirty="0"/>
          </a:p>
        </p:txBody>
      </p:sp>
      <p:sp>
        <p:nvSpPr>
          <p:cNvPr id="32" name="Text 2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Understanding Artificial Intelligence</a:t>
            </a:r>
            <a:endParaRPr lang="en-US" sz="950" dirty="0"/>
          </a:p>
        </p:txBody>
      </p:sp>
      <p:sp>
        <p:nvSpPr>
          <p:cNvPr id="33" name="Text 2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554480"/>
            <a:ext cx="4206240" cy="42062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692640" y="2331720"/>
            <a:ext cx="1554480" cy="1554480"/>
          </a:xfrm>
          <a:prstGeom prst="ellipse">
            <a:avLst/>
          </a:prstGeom>
          <a:solidFill>
            <a:srgbClr val="1B3A66"/>
          </a:solidFill>
          <a:ln/>
        </p:spPr>
      </p:sp>
      <p:pic>
        <p:nvPicPr>
          <p:cNvPr id="6" name="Image 0" descr="/home/claude/ai_ethics_deck/assets/histo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269748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6974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Evolution of AI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Turing to Transformers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75-year journey — from a 1950 philosophical question to the large language models of today.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1950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Alan Turing Asks: “Can Machines Think?”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675120" cy="4160520"/>
          </a:xfrm>
          <a:prstGeom prst="roundRect">
            <a:avLst>
              <a:gd name="adj" fmla="val 1758"/>
            </a:avLst>
          </a:prstGeom>
          <a:solidFill>
            <a:srgbClr val="EEF3F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20240"/>
            <a:ext cx="61264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October 1950, mathematician and codebreaker Alan Turing published “Computing Machinery and Intelligence” in the journal Mind.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Rather than defining “thinking” directly, Turing proposed the Imitation Game — now known as the Turing Test.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human judge holds text conversations with a human and a machine. If the judge cannot reliably tell which is which, the machine may be said to “think.”</a:t>
            </a:r>
            <a:endParaRPr lang="en-US" sz="1400" dirty="0"/>
          </a:p>
          <a:p>
            <a:pPr marL="342900" indent="-342900">
              <a:lnSpc>
                <a:spcPct val="108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1950 paper is widely regarded as the intellectual starting point of AI as a field of inquiry — six years before the term “Artificial Intelligence” itself was coined.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818120" y="1965960"/>
            <a:ext cx="1371600" cy="1371600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7" name="Image 0" descr="/home/claude/ai_ethics_deck/assets/ques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7304" y="2295144"/>
            <a:ext cx="713232" cy="713232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7635240" y="3611880"/>
            <a:ext cx="3977640" cy="2240280"/>
          </a:xfrm>
          <a:prstGeom prst="roundRect">
            <a:avLst>
              <a:gd name="adj" fmla="val 3265"/>
            </a:avLst>
          </a:prstGeom>
          <a:solidFill>
            <a:srgbClr val="0C1F3D"/>
          </a:solidFill>
          <a:ln/>
        </p:spPr>
      </p:sp>
      <p:sp>
        <p:nvSpPr>
          <p:cNvPr id="9" name="Text 6"/>
          <p:cNvSpPr/>
          <p:nvPr/>
        </p:nvSpPr>
        <p:spPr>
          <a:xfrm>
            <a:off x="7863840" y="37947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IMITATION GAME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863840" y="41605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 ⇄  Human</a:t>
            </a:r>
            <a:endParaRPr lang="en-US" sz="14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 ⇄  Machine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863840" y="5029200"/>
            <a:ext cx="3566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judge can't reliably tell which respondent is the machine, it passes the test.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A.M. Turing, “Computing Machinery and Intelligence,” Mind, Vol. 59 (Oct. 1950).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The Evolution of AI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737360"/>
            <a:ext cx="4114800" cy="4114800"/>
          </a:xfrm>
          <a:prstGeom prst="ellipse">
            <a:avLst/>
          </a:prstGeom>
          <a:solidFill>
            <a:srgbClr val="13294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1956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New Word Is Born: “Artificial Intelligence”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6492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summer of 1956, John McCarthy — then a young mathematics professor at Dartmouth College — organised the “Dartmouth Summer Research Project on Artificial Intelligence,” together with Marvin Minsky, Nathaniel Rochester (IBM) and Claude Shannon.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3246120"/>
            <a:ext cx="6492240" cy="1737360"/>
          </a:xfrm>
          <a:prstGeom prst="roundRect">
            <a:avLst>
              <a:gd name="adj" fmla="val 4211"/>
            </a:avLst>
          </a:prstGeom>
          <a:solidFill>
            <a:srgbClr val="13294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383280"/>
            <a:ext cx="60350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“...to proceed on the basis of the conjecture that every aspect of learning or any other feature of intelligence can in principle be so precisely described that a machine can be made to simulate it.”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457200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From McCarthy, Minsky, Rochester &amp; Shannon's 1955 funding proposal for the Dartmouth workshop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5166360"/>
            <a:ext cx="6492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moment the phrase “Artificial Intelligence” entered common use — marking the formal birth of AI as an academic discipline.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366760" y="1920240"/>
            <a:ext cx="2194560" cy="2194560"/>
          </a:xfrm>
          <a:prstGeom prst="ellipse">
            <a:avLst/>
          </a:prstGeom>
          <a:solidFill>
            <a:srgbClr val="10A79A"/>
          </a:solidFill>
          <a:ln/>
        </p:spPr>
      </p:sp>
      <p:pic>
        <p:nvPicPr>
          <p:cNvPr id="11" name="Image 0" descr="/home/claude/ai_ethics_deck/assets/lightbul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112" y="2450592"/>
            <a:ext cx="1133856" cy="113385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452360" y="4251960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1956</a:t>
            </a:r>
            <a:endParaRPr lang="en-US" sz="4000" dirty="0"/>
          </a:p>
        </p:txBody>
      </p:sp>
      <p:sp>
        <p:nvSpPr>
          <p:cNvPr id="13" name="Text 10"/>
          <p:cNvSpPr/>
          <p:nvPr/>
        </p:nvSpPr>
        <p:spPr>
          <a:xfrm>
            <a:off x="7452360" y="498348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50" dirty="0">
                <a:solidFill>
                  <a:srgbClr val="10A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DARTMOUTH, NEW HAMPSHIRE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48640" y="6199632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Dartmouth College, “AI @ Dartmouth: Our Story”; 1955 Dartmouth workshop proposal.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The Evolution of AI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A9B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kern="0" spc="200" dirty="0">
                <a:solidFill>
                  <a:srgbClr val="0C7A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1960S – 1990S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62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Expert Systems, and Two “AI Winters”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28216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5" name="Image 0" descr="/home/claude/ai_ethics_deck/assets/comm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65376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34440" y="1691640"/>
            <a:ext cx="1051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1966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331720" y="1691640"/>
            <a:ext cx="23317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ELIZA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754880" y="1691640"/>
            <a:ext cx="6858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first chatbot-style programs, simulating a psychotherapist through simple pattern-matching — an early glimpse of conversational AI.</a:t>
            </a:r>
            <a:endParaRPr lang="en-US" sz="1130" dirty="0"/>
          </a:p>
        </p:txBody>
      </p:sp>
      <p:sp>
        <p:nvSpPr>
          <p:cNvPr id="9" name="Shape 6"/>
          <p:cNvSpPr/>
          <p:nvPr/>
        </p:nvSpPr>
        <p:spPr>
          <a:xfrm>
            <a:off x="548640" y="2560320"/>
            <a:ext cx="11064240" cy="0"/>
          </a:xfrm>
          <a:prstGeom prst="line">
            <a:avLst/>
          </a:prstGeom>
          <a:noFill/>
          <a:ln w="9525">
            <a:solidFill>
              <a:srgbClr val="D7E1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48640" y="2679192"/>
            <a:ext cx="566928" cy="566928"/>
          </a:xfrm>
          <a:prstGeom prst="ellipse">
            <a:avLst/>
          </a:prstGeom>
          <a:solidFill>
            <a:srgbClr val="A8641A"/>
          </a:solidFill>
          <a:ln/>
        </p:spPr>
      </p:sp>
      <p:pic>
        <p:nvPicPr>
          <p:cNvPr id="11" name="Image 1" descr="/home/claude/ai_ethics_deck/assets/warn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816352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234440" y="2642616"/>
            <a:ext cx="1051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1970s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2331720" y="2642616"/>
            <a:ext cx="23317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“AI Winter”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754880" y="2642616"/>
            <a:ext cx="6858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is cut after inflated expectations collide with real limits in computing power and data — a pattern that repeats through AI's history.</a:t>
            </a:r>
            <a:endParaRPr lang="en-US" sz="1130" dirty="0"/>
          </a:p>
        </p:txBody>
      </p:sp>
      <p:sp>
        <p:nvSpPr>
          <p:cNvPr id="15" name="Shape 11"/>
          <p:cNvSpPr/>
          <p:nvPr/>
        </p:nvSpPr>
        <p:spPr>
          <a:xfrm>
            <a:off x="548640" y="3511296"/>
            <a:ext cx="11064240" cy="0"/>
          </a:xfrm>
          <a:prstGeom prst="line">
            <a:avLst/>
          </a:prstGeom>
          <a:noFill/>
          <a:ln w="9525">
            <a:solidFill>
              <a:srgbClr val="D7E1EE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48640" y="3630168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17" name="Image 2" descr="/home/claude/ai_ethics_deck/assets/gea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767328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34440" y="3593592"/>
            <a:ext cx="1051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1980s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2331720" y="3593592"/>
            <a:ext cx="23317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of Expert Systems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754880" y="3593592"/>
            <a:ext cx="6858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 programs encode human specialists' knowledge (e.g., MYCIN for medical diagnosis, XCON for computer configuration), driving a brief commercial AI boom.</a:t>
            </a:r>
            <a:endParaRPr lang="en-US" sz="1130" dirty="0"/>
          </a:p>
        </p:txBody>
      </p:sp>
      <p:sp>
        <p:nvSpPr>
          <p:cNvPr id="21" name="Shape 16"/>
          <p:cNvSpPr/>
          <p:nvPr/>
        </p:nvSpPr>
        <p:spPr>
          <a:xfrm>
            <a:off x="548640" y="4462272"/>
            <a:ext cx="11064240" cy="0"/>
          </a:xfrm>
          <a:prstGeom prst="line">
            <a:avLst/>
          </a:prstGeom>
          <a:noFill/>
          <a:ln w="9525">
            <a:solidFill>
              <a:srgbClr val="D7E1EE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548640" y="4581144"/>
            <a:ext cx="566928" cy="566928"/>
          </a:xfrm>
          <a:prstGeom prst="ellipse">
            <a:avLst/>
          </a:prstGeom>
          <a:solidFill>
            <a:srgbClr val="A8641A"/>
          </a:solidFill>
          <a:ln/>
        </p:spPr>
      </p:sp>
      <p:pic>
        <p:nvPicPr>
          <p:cNvPr id="23" name="Image 3" descr="/home/claude/ai_ethics_deck/assets/warn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718304"/>
            <a:ext cx="292608" cy="29260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234440" y="4544568"/>
            <a:ext cx="1051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 1980s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2331720" y="4544568"/>
            <a:ext cx="23317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“AI Winter”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4754880" y="4544568"/>
            <a:ext cx="6858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 systems prove costly to maintain and brittle outside narrow domains; investment collapses again.</a:t>
            </a:r>
            <a:endParaRPr lang="en-US" sz="1130" dirty="0"/>
          </a:p>
        </p:txBody>
      </p:sp>
      <p:sp>
        <p:nvSpPr>
          <p:cNvPr id="27" name="Shape 21"/>
          <p:cNvSpPr/>
          <p:nvPr/>
        </p:nvSpPr>
        <p:spPr>
          <a:xfrm>
            <a:off x="548640" y="5413248"/>
            <a:ext cx="11064240" cy="0"/>
          </a:xfrm>
          <a:prstGeom prst="line">
            <a:avLst/>
          </a:prstGeom>
          <a:noFill/>
          <a:ln w="9525">
            <a:solidFill>
              <a:srgbClr val="D7E1EE"/>
            </a:solidFill>
            <a:prstDash val="solid"/>
          </a:ln>
        </p:spPr>
      </p:sp>
      <p:sp>
        <p:nvSpPr>
          <p:cNvPr id="28" name="Shape 22"/>
          <p:cNvSpPr/>
          <p:nvPr/>
        </p:nvSpPr>
        <p:spPr>
          <a:xfrm>
            <a:off x="548640" y="5532120"/>
            <a:ext cx="566928" cy="566928"/>
          </a:xfrm>
          <a:prstGeom prst="ellipse">
            <a:avLst/>
          </a:prstGeom>
          <a:solidFill>
            <a:srgbClr val="0C1F3D"/>
          </a:solidFill>
          <a:ln/>
        </p:spPr>
      </p:sp>
      <p:pic>
        <p:nvPicPr>
          <p:cNvPr id="29" name="Image 4" descr="/home/claude/ai_ethics_deck/assets/chec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5669280"/>
            <a:ext cx="292608" cy="29260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234440" y="5495544"/>
            <a:ext cx="10515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C7A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1997</a:t>
            </a:r>
            <a:endParaRPr lang="en-US" sz="1400" dirty="0"/>
          </a:p>
        </p:txBody>
      </p:sp>
      <p:sp>
        <p:nvSpPr>
          <p:cNvPr id="31" name="Text 24"/>
          <p:cNvSpPr/>
          <p:nvPr/>
        </p:nvSpPr>
        <p:spPr>
          <a:xfrm>
            <a:off x="2331720" y="5495544"/>
            <a:ext cx="23317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6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Blue Beats Kasparov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4754880" y="5495544"/>
            <a:ext cx="6858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3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IBM's Deep Blue defeats world chess champion Garry Kasparov — a landmark for rule-based, narrow AI, even as broader “thinking machines” remain elusive.</a:t>
            </a:r>
            <a:endParaRPr lang="en-US" sz="1130" dirty="0"/>
          </a:p>
        </p:txBody>
      </p:sp>
      <p:sp>
        <p:nvSpPr>
          <p:cNvPr id="33" name="Shape 26"/>
          <p:cNvSpPr/>
          <p:nvPr/>
        </p:nvSpPr>
        <p:spPr>
          <a:xfrm>
            <a:off x="548640" y="6364224"/>
            <a:ext cx="11064240" cy="0"/>
          </a:xfrm>
          <a:prstGeom prst="line">
            <a:avLst/>
          </a:prstGeom>
          <a:noFill/>
          <a:ln w="9525">
            <a:solidFill>
              <a:srgbClr val="D7E1EE"/>
            </a:solidFill>
            <a:prstDash val="solid"/>
          </a:ln>
        </p:spPr>
      </p:sp>
      <p:sp>
        <p:nvSpPr>
          <p:cNvPr id="34" name="Text 2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The Evolution of AI</a:t>
            </a:r>
            <a:endParaRPr lang="en-US" sz="950" dirty="0"/>
          </a:p>
        </p:txBody>
      </p:sp>
      <p:sp>
        <p:nvSpPr>
          <p:cNvPr id="35" name="Text 28"/>
          <p:cNvSpPr/>
          <p:nvPr/>
        </p:nvSpPr>
        <p:spPr>
          <a:xfrm>
            <a:off x="1156716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4963</Words>
  <Application>Microsoft Office PowerPoint</Application>
  <PresentationFormat>Widescreen</PresentationFormat>
  <Paragraphs>578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IRIFM IRIFM</cp:lastModifiedBy>
  <cp:revision>1</cp:revision>
  <dcterms:created xsi:type="dcterms:W3CDTF">2026-08-18T12:34:46Z</dcterms:created>
  <dcterms:modified xsi:type="dcterms:W3CDTF">2026-08-18T12:48:43Z</dcterms:modified>
</cp:coreProperties>
</file>